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44" r:id="rId6"/>
  </p:sldMasterIdLst>
  <p:sldIdLst>
    <p:sldId id="310" r:id="rId7"/>
    <p:sldId id="294" r:id="rId8"/>
    <p:sldId id="302" r:id="rId9"/>
    <p:sldId id="316" r:id="rId10"/>
    <p:sldId id="321" r:id="rId11"/>
    <p:sldId id="320" r:id="rId12"/>
    <p:sldId id="277" r:id="rId13"/>
    <p:sldId id="307" r:id="rId14"/>
    <p:sldId id="303" r:id="rId15"/>
    <p:sldId id="280" r:id="rId16"/>
    <p:sldId id="304" r:id="rId17"/>
    <p:sldId id="297" r:id="rId18"/>
    <p:sldId id="282" r:id="rId19"/>
    <p:sldId id="311" r:id="rId20"/>
    <p:sldId id="312" r:id="rId21"/>
    <p:sldId id="283" r:id="rId22"/>
    <p:sldId id="313" r:id="rId23"/>
    <p:sldId id="299" r:id="rId24"/>
    <p:sldId id="308" r:id="rId25"/>
    <p:sldId id="301" r:id="rId26"/>
    <p:sldId id="309" r:id="rId27"/>
    <p:sldId id="315" r:id="rId28"/>
    <p:sldId id="306"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15FB787-E4B8-4B5B-922F-A8A08087EABC}" type="datetimeFigureOut">
              <a:rPr lang="ru-RU" smtClean="0"/>
              <a:t>28.05.2020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18E82F-C429-4E25-8D1B-65BAA3501DED}" type="slidenum">
              <a:rPr lang="ru-RU" smtClean="0"/>
              <a:t>‹#›</a:t>
            </a:fld>
            <a:endParaRPr lang="ru-RU"/>
          </a:p>
        </p:txBody>
      </p:sp>
    </p:spTree>
    <p:extLst>
      <p:ext uri="{BB962C8B-B14F-4D97-AF65-F5344CB8AC3E}">
        <p14:creationId xmlns:p14="http://schemas.microsoft.com/office/powerpoint/2010/main" val="2502414185"/>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5FB787-E4B8-4B5B-922F-A8A08087EABC}" type="datetimeFigureOut">
              <a:rPr lang="ru-RU" smtClean="0"/>
              <a:t>28.05.2020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18E82F-C429-4E25-8D1B-65BAA3501DED}" type="slidenum">
              <a:rPr lang="ru-RU" smtClean="0"/>
              <a:t>‹#›</a:t>
            </a:fld>
            <a:endParaRPr lang="ru-RU"/>
          </a:p>
        </p:txBody>
      </p:sp>
    </p:spTree>
    <p:extLst>
      <p:ext uri="{BB962C8B-B14F-4D97-AF65-F5344CB8AC3E}">
        <p14:creationId xmlns:p14="http://schemas.microsoft.com/office/powerpoint/2010/main" val="1360081290"/>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5FB787-E4B8-4B5B-922F-A8A08087EABC}" type="datetimeFigureOut">
              <a:rPr lang="ru-RU" smtClean="0"/>
              <a:t>28.05.2020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18E82F-C429-4E25-8D1B-65BAA3501DED}" type="slidenum">
              <a:rPr lang="ru-RU" smtClean="0"/>
              <a:t>‹#›</a:t>
            </a:fld>
            <a:endParaRPr lang="ru-RU"/>
          </a:p>
        </p:txBody>
      </p:sp>
    </p:spTree>
    <p:extLst>
      <p:ext uri="{BB962C8B-B14F-4D97-AF65-F5344CB8AC3E}">
        <p14:creationId xmlns:p14="http://schemas.microsoft.com/office/powerpoint/2010/main" val="1623928326"/>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25845562"/>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81274136"/>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78139220"/>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90924210"/>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83936574"/>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73419570"/>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01948512"/>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54892305"/>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5FB787-E4B8-4B5B-922F-A8A08087EABC}" type="datetimeFigureOut">
              <a:rPr lang="ru-RU" smtClean="0"/>
              <a:t>28.05.2020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18E82F-C429-4E25-8D1B-65BAA3501DED}" type="slidenum">
              <a:rPr lang="ru-RU" smtClean="0"/>
              <a:t>‹#›</a:t>
            </a:fld>
            <a:endParaRPr lang="ru-RU"/>
          </a:p>
        </p:txBody>
      </p:sp>
    </p:spTree>
    <p:extLst>
      <p:ext uri="{BB962C8B-B14F-4D97-AF65-F5344CB8AC3E}">
        <p14:creationId xmlns:p14="http://schemas.microsoft.com/office/powerpoint/2010/main" val="1845461758"/>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27466150"/>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58983718"/>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72559540"/>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99702054"/>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56684223"/>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93386270"/>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8671919"/>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19407224"/>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49345360"/>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56800104"/>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15FB787-E4B8-4B5B-922F-A8A08087EABC}" type="datetimeFigureOut">
              <a:rPr lang="ru-RU" smtClean="0"/>
              <a:t>28.05.2020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18E82F-C429-4E25-8D1B-65BAA3501DED}" type="slidenum">
              <a:rPr lang="ru-RU" smtClean="0"/>
              <a:t>‹#›</a:t>
            </a:fld>
            <a:endParaRPr lang="ru-RU"/>
          </a:p>
        </p:txBody>
      </p:sp>
    </p:spTree>
    <p:extLst>
      <p:ext uri="{BB962C8B-B14F-4D97-AF65-F5344CB8AC3E}">
        <p14:creationId xmlns:p14="http://schemas.microsoft.com/office/powerpoint/2010/main" val="443341349"/>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0178358"/>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0841415"/>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32972187"/>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84558500"/>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53978640"/>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27711666"/>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76095230"/>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95443529"/>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99418653"/>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33666832"/>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5FB787-E4B8-4B5B-922F-A8A08087EABC}" type="datetimeFigureOut">
              <a:rPr lang="ru-RU" smtClean="0"/>
              <a:t>28.05.2020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18E82F-C429-4E25-8D1B-65BAA3501DED}" type="slidenum">
              <a:rPr lang="ru-RU" smtClean="0"/>
              <a:t>‹#›</a:t>
            </a:fld>
            <a:endParaRPr lang="ru-RU"/>
          </a:p>
        </p:txBody>
      </p:sp>
    </p:spTree>
    <p:extLst>
      <p:ext uri="{BB962C8B-B14F-4D97-AF65-F5344CB8AC3E}">
        <p14:creationId xmlns:p14="http://schemas.microsoft.com/office/powerpoint/2010/main" val="1449162238"/>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84869070"/>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67490560"/>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44824879"/>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57739396"/>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47266855"/>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48001793"/>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88852098"/>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03594135"/>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0557044"/>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76521659"/>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15FB787-E4B8-4B5B-922F-A8A08087EABC}" type="datetimeFigureOut">
              <a:rPr lang="ru-RU" smtClean="0"/>
              <a:t>28.05.2020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118E82F-C429-4E25-8D1B-65BAA3501DED}" type="slidenum">
              <a:rPr lang="ru-RU" smtClean="0"/>
              <a:t>‹#›</a:t>
            </a:fld>
            <a:endParaRPr lang="ru-RU"/>
          </a:p>
        </p:txBody>
      </p:sp>
    </p:spTree>
    <p:extLst>
      <p:ext uri="{BB962C8B-B14F-4D97-AF65-F5344CB8AC3E}">
        <p14:creationId xmlns:p14="http://schemas.microsoft.com/office/powerpoint/2010/main" val="2748513934"/>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36540502"/>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02239355"/>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08344522"/>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20904072"/>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23255334"/>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7158313"/>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84180459"/>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17602810"/>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79207398"/>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54261873"/>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15FB787-E4B8-4B5B-922F-A8A08087EABC}" type="datetimeFigureOut">
              <a:rPr lang="ru-RU" smtClean="0"/>
              <a:t>28.05.2020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118E82F-C429-4E25-8D1B-65BAA3501DED}" type="slidenum">
              <a:rPr lang="ru-RU" smtClean="0"/>
              <a:t>‹#›</a:t>
            </a:fld>
            <a:endParaRPr lang="ru-RU"/>
          </a:p>
        </p:txBody>
      </p:sp>
    </p:spTree>
    <p:extLst>
      <p:ext uri="{BB962C8B-B14F-4D97-AF65-F5344CB8AC3E}">
        <p14:creationId xmlns:p14="http://schemas.microsoft.com/office/powerpoint/2010/main" val="1066460023"/>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32618271"/>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21375072"/>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07827960"/>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54992911"/>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70561971"/>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35777283"/>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27089124"/>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15FB787-E4B8-4B5B-922F-A8A08087EABC}" type="datetimeFigureOut">
              <a:rPr lang="ru-RU" smtClean="0"/>
              <a:t>28.05.2020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118E82F-C429-4E25-8D1B-65BAA3501DED}" type="slidenum">
              <a:rPr lang="ru-RU" smtClean="0"/>
              <a:t>‹#›</a:t>
            </a:fld>
            <a:endParaRPr lang="ru-RU"/>
          </a:p>
        </p:txBody>
      </p:sp>
    </p:spTree>
    <p:extLst>
      <p:ext uri="{BB962C8B-B14F-4D97-AF65-F5344CB8AC3E}">
        <p14:creationId xmlns:p14="http://schemas.microsoft.com/office/powerpoint/2010/main" val="4084887918"/>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5FB787-E4B8-4B5B-922F-A8A08087EABC}" type="datetimeFigureOut">
              <a:rPr lang="ru-RU" smtClean="0"/>
              <a:t>28.05.2020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18E82F-C429-4E25-8D1B-65BAA3501DED}" type="slidenum">
              <a:rPr lang="ru-RU" smtClean="0"/>
              <a:t>‹#›</a:t>
            </a:fld>
            <a:endParaRPr lang="ru-RU"/>
          </a:p>
        </p:txBody>
      </p:sp>
    </p:spTree>
    <p:extLst>
      <p:ext uri="{BB962C8B-B14F-4D97-AF65-F5344CB8AC3E}">
        <p14:creationId xmlns:p14="http://schemas.microsoft.com/office/powerpoint/2010/main" val="2387207260"/>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5FB787-E4B8-4B5B-922F-A8A08087EABC}" type="datetimeFigureOut">
              <a:rPr lang="ru-RU" smtClean="0"/>
              <a:t>28.05.2020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18E82F-C429-4E25-8D1B-65BAA3501DED}" type="slidenum">
              <a:rPr lang="ru-RU" smtClean="0"/>
              <a:t>‹#›</a:t>
            </a:fld>
            <a:endParaRPr lang="ru-RU"/>
          </a:p>
        </p:txBody>
      </p:sp>
    </p:spTree>
    <p:extLst>
      <p:ext uri="{BB962C8B-B14F-4D97-AF65-F5344CB8AC3E}">
        <p14:creationId xmlns:p14="http://schemas.microsoft.com/office/powerpoint/2010/main" val="2760302387"/>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FB787-E4B8-4B5B-922F-A8A08087EABC}" type="datetimeFigureOut">
              <a:rPr lang="ru-RU" smtClean="0"/>
              <a:t>28.05.2020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8E82F-C429-4E25-8D1B-65BAA3501DED}" type="slidenum">
              <a:rPr lang="ru-RU" smtClean="0"/>
              <a:t>‹#›</a:t>
            </a:fld>
            <a:endParaRPr lang="ru-RU"/>
          </a:p>
        </p:txBody>
      </p:sp>
    </p:spTree>
    <p:extLst>
      <p:ext uri="{BB962C8B-B14F-4D97-AF65-F5344CB8AC3E}">
        <p14:creationId xmlns:p14="http://schemas.microsoft.com/office/powerpoint/2010/main" val="1868999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Tm="20000"/>
    </mc:Choice>
    <mc:Fallback xmlns="">
      <p:transition advTm="2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96479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Tm="20000"/>
    </mc:Choice>
    <mc:Fallback xmlns="">
      <p:transition advTm="2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951385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 advTm="20000"/>
    </mc:Choice>
    <mc:Fallback xmlns="">
      <p:transition advTm="2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510580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10" advTm="20000"/>
    </mc:Choice>
    <mc:Fallback xmlns="">
      <p:transition advTm="2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642887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10" advTm="20000"/>
    </mc:Choice>
    <mc:Fallback xmlns="">
      <p:transition advTm="2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FB787-E4B8-4B5B-922F-A8A08087EABC}" type="datetimeFigureOut">
              <a:rPr lang="ru-RU" smtClean="0">
                <a:solidFill>
                  <a:prstClr val="black">
                    <a:tint val="75000"/>
                  </a:prstClr>
                </a:solidFill>
              </a:rPr>
              <a:pPr/>
              <a:t>28.05.2020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8E82F-C429-4E25-8D1B-65BAA3501DE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486203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p14:dur="10" advTm="20000"/>
    </mc:Choice>
    <mc:Fallback xmlns="">
      <p:transition advTm="2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2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19256" cy="3816424"/>
          </a:xfrm>
        </p:spPr>
        <p:txBody>
          <a:bodyPr>
            <a:normAutofit/>
          </a:bodyPr>
          <a:lstStyle/>
          <a:p>
            <a:r>
              <a:rPr lang="ru-RU" dirty="0" smtClean="0"/>
              <a:t>Зачётная работа по курсу                     « Основы православной педагогики» </a:t>
            </a:r>
            <a:r>
              <a:rPr lang="ru-RU" sz="3200" dirty="0" smtClean="0"/>
              <a:t>2019-2020гг.</a:t>
            </a:r>
            <a:endParaRPr lang="ru-RU" sz="3200" dirty="0"/>
          </a:p>
        </p:txBody>
      </p:sp>
    </p:spTree>
    <p:extLst>
      <p:ext uri="{BB962C8B-B14F-4D97-AF65-F5344CB8AC3E}">
        <p14:creationId xmlns:p14="http://schemas.microsoft.com/office/powerpoint/2010/main" val="2313072034"/>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26" name="Picture 2" descr="C:\Users\Alex\Downloads\i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92696"/>
            <a:ext cx="8532440" cy="529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524576"/>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050" name="Picture 2" descr="C:\Users\Alex\Downloads\12055.750x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32656"/>
            <a:ext cx="5792280" cy="630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622601"/>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2800" b="1" dirty="0"/>
              <a:t>«Религиозное воспитание - самый богатый дар, который родители могут оставить своему ребенку»,</a:t>
            </a:r>
            <a:r>
              <a:rPr lang="ru-RU" sz="2800" dirty="0"/>
              <a:t> - писала в дневнике </a:t>
            </a:r>
            <a:r>
              <a:rPr lang="ru-RU" sz="2800" dirty="0" smtClean="0"/>
              <a:t>Государыня Александра Федоровна Романова.</a:t>
            </a:r>
            <a:endParaRPr lang="ru-RU" sz="2800" dirty="0"/>
          </a:p>
        </p:txBody>
      </p:sp>
      <p:sp>
        <p:nvSpPr>
          <p:cNvPr id="3" name="Объект 2"/>
          <p:cNvSpPr>
            <a:spLocks noGrp="1"/>
          </p:cNvSpPr>
          <p:nvPr>
            <p:ph idx="1"/>
          </p:nvPr>
        </p:nvSpPr>
        <p:spPr>
          <a:xfrm>
            <a:off x="3131840" y="3068961"/>
            <a:ext cx="216024" cy="144015"/>
          </a:xfrm>
        </p:spPr>
        <p:txBody>
          <a:bodyPr>
            <a:normAutofit fontScale="25000" lnSpcReduction="20000"/>
          </a:bodyPr>
          <a:lstStyle/>
          <a:p>
            <a:pPr algn="ctr"/>
            <a:endParaRPr lang="ru-RU" dirty="0"/>
          </a:p>
        </p:txBody>
      </p:sp>
      <p:pic>
        <p:nvPicPr>
          <p:cNvPr id="2050" name="Picture 2" descr="C:\Users\Alex\Downloads\10474254_761783687246628_214856484204192066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658175"/>
            <a:ext cx="6267278" cy="450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212422"/>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122" name="Picture 2" descr="C:\Users\Alex\Downloads\img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59764"/>
            <a:ext cx="8316416"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77004"/>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a:bodyPr>
          <a:lstStyle/>
          <a:p>
            <a:r>
              <a:rPr lang="ru-RU" sz="3200" dirty="0" smtClean="0">
                <a:solidFill>
                  <a:srgbClr val="000000"/>
                </a:solidFill>
                <a:latin typeface="Times New Roman" pitchFamily="18" charset="0"/>
                <a:cs typeface="Times New Roman" pitchFamily="18" charset="0"/>
              </a:rPr>
              <a:t>«О</a:t>
            </a:r>
            <a:r>
              <a:rPr lang="ru-RU" sz="3200" dirty="0">
                <a:solidFill>
                  <a:srgbClr val="000000"/>
                </a:solidFill>
                <a:latin typeface="Times New Roman" pitchFamily="18" charset="0"/>
                <a:cs typeface="Times New Roman" pitchFamily="18" charset="0"/>
              </a:rPr>
              <a:t>, пусть Бог поможет каждой матери понять величие и славу предстоящего ей труда, когда она держит у своей груди младенца, которого ей нужно вынянчить и воспитать. Что касается детей, то долг родителей – подготовить их к жизни, к любым испытаниям, которые ниспошлет им </a:t>
            </a:r>
            <a:r>
              <a:rPr lang="ru-RU" sz="3200" dirty="0" smtClean="0">
                <a:solidFill>
                  <a:srgbClr val="000000"/>
                </a:solidFill>
                <a:latin typeface="Times New Roman" pitchFamily="18" charset="0"/>
                <a:cs typeface="Times New Roman" pitchFamily="18" charset="0"/>
              </a:rPr>
              <a:t>Бог».</a:t>
            </a:r>
            <a:br>
              <a:rPr lang="ru-RU" sz="3200" dirty="0" smtClean="0">
                <a:solidFill>
                  <a:srgbClr val="000000"/>
                </a:solidFill>
                <a:latin typeface="Times New Roman" pitchFamily="18" charset="0"/>
                <a:cs typeface="Times New Roman" pitchFamily="18" charset="0"/>
              </a:rPr>
            </a:br>
            <a:r>
              <a:rPr lang="ru-RU" sz="3200" dirty="0">
                <a:solidFill>
                  <a:srgbClr val="000000"/>
                </a:solidFill>
                <a:latin typeface="Times New Roman" pitchFamily="18" charset="0"/>
                <a:cs typeface="Times New Roman" pitchFamily="18" charset="0"/>
              </a:rPr>
              <a:t/>
            </a:r>
            <a:br>
              <a:rPr lang="ru-RU" sz="3200" dirty="0">
                <a:solidFill>
                  <a:srgbClr val="000000"/>
                </a:solidFill>
                <a:latin typeface="Times New Roman" pitchFamily="18" charset="0"/>
                <a:cs typeface="Times New Roman" pitchFamily="18" charset="0"/>
              </a:rPr>
            </a:br>
            <a:r>
              <a:rPr lang="ru-RU" sz="3200" dirty="0" smtClean="0">
                <a:solidFill>
                  <a:srgbClr val="000000"/>
                </a:solidFill>
                <a:latin typeface="Times New Roman" pitchFamily="18" charset="0"/>
                <a:cs typeface="Times New Roman" pitchFamily="18" charset="0"/>
              </a:rPr>
              <a:t>Царица Александра Фёдоровна</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1039668312"/>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fontScale="90000"/>
          </a:bodyPr>
          <a:lstStyle/>
          <a:p>
            <a:r>
              <a:rPr lang="ru-RU" sz="3200" dirty="0">
                <a:solidFill>
                  <a:srgbClr val="000000"/>
                </a:solidFill>
                <a:latin typeface="YS Text Fallback"/>
              </a:rPr>
              <a:t> </a:t>
            </a:r>
            <a:r>
              <a:rPr lang="ru-RU" sz="3100" dirty="0">
                <a:solidFill>
                  <a:srgbClr val="000000"/>
                </a:solidFill>
                <a:latin typeface="Times New Roman" pitchFamily="18" charset="0"/>
                <a:cs typeface="Times New Roman" pitchFamily="18" charset="0"/>
              </a:rPr>
              <a:t> </a:t>
            </a:r>
            <a:r>
              <a:rPr lang="ru-RU" sz="3100" dirty="0" smtClean="0">
                <a:solidFill>
                  <a:srgbClr val="000000"/>
                </a:solidFill>
                <a:latin typeface="Times New Roman" pitchFamily="18" charset="0"/>
                <a:cs typeface="Times New Roman" pitchFamily="18" charset="0"/>
              </a:rPr>
              <a:t>«Дети </a:t>
            </a:r>
            <a:r>
              <a:rPr lang="ru-RU" sz="3100" dirty="0">
                <a:solidFill>
                  <a:srgbClr val="000000"/>
                </a:solidFill>
                <a:latin typeface="Times New Roman" pitchFamily="18" charset="0"/>
                <a:cs typeface="Times New Roman" pitchFamily="18" charset="0"/>
              </a:rPr>
              <a:t>должны учиться самоотречению. Они не </a:t>
            </a:r>
            <a:r>
              <a:rPr lang="ru-RU" sz="3100" dirty="0" smtClean="0">
                <a:solidFill>
                  <a:srgbClr val="000000"/>
                </a:solidFill>
                <a:latin typeface="Times New Roman" pitchFamily="18" charset="0"/>
                <a:cs typeface="Times New Roman" pitchFamily="18" charset="0"/>
              </a:rPr>
              <a:t>смогут </a:t>
            </a:r>
            <a:r>
              <a:rPr lang="ru-RU" sz="3100" dirty="0">
                <a:solidFill>
                  <a:srgbClr val="000000"/>
                </a:solidFill>
                <a:latin typeface="Times New Roman" pitchFamily="18" charset="0"/>
                <a:cs typeface="Times New Roman" pitchFamily="18" charset="0"/>
              </a:rPr>
              <a:t>иметь все, что им хочется. Они должны учиться отказываться от собственных желаний ради других людей. Им следует также учиться быть заботливыми. Беззаботный человек всегда причиняет вред и боль, не намеренно, а просто по небрежности. Для того, чтобы проявить заботу, не так уж и много нужно – слово ободрения, когда у кого-то неприятности, немного нежности, когда другой выглядит печальным, вовремя прийти на помощь тому, кто </a:t>
            </a:r>
            <a:r>
              <a:rPr lang="ru-RU" sz="3100" dirty="0" smtClean="0">
                <a:solidFill>
                  <a:srgbClr val="000000"/>
                </a:solidFill>
                <a:latin typeface="Times New Roman" pitchFamily="18" charset="0"/>
                <a:cs typeface="Times New Roman" pitchFamily="18" charset="0"/>
              </a:rPr>
              <a:t>устал».</a:t>
            </a:r>
            <a:r>
              <a:rPr lang="ru-RU" sz="3200" dirty="0" smtClean="0">
                <a:solidFill>
                  <a:srgbClr val="000000"/>
                </a:solidFill>
                <a:latin typeface="Times New Roman" pitchFamily="18" charset="0"/>
                <a:cs typeface="Times New Roman" pitchFamily="18" charset="0"/>
              </a:rPr>
              <a:t/>
            </a:r>
            <a:br>
              <a:rPr lang="ru-RU" sz="3200" dirty="0" smtClean="0">
                <a:solidFill>
                  <a:srgbClr val="000000"/>
                </a:solidFill>
                <a:latin typeface="Times New Roman" pitchFamily="18" charset="0"/>
                <a:cs typeface="Times New Roman" pitchFamily="18" charset="0"/>
              </a:rPr>
            </a:br>
            <a:r>
              <a:rPr lang="ru-RU" sz="3200" dirty="0" smtClean="0">
                <a:solidFill>
                  <a:srgbClr val="000000"/>
                </a:solidFill>
                <a:latin typeface="Times New Roman" pitchFamily="18" charset="0"/>
                <a:cs typeface="Times New Roman" pitchFamily="18" charset="0"/>
              </a:rPr>
              <a:t/>
            </a:r>
            <a:br>
              <a:rPr lang="ru-RU" sz="3200" dirty="0" smtClean="0">
                <a:solidFill>
                  <a:srgbClr val="000000"/>
                </a:solidFill>
                <a:latin typeface="Times New Roman" pitchFamily="18" charset="0"/>
                <a:cs typeface="Times New Roman" pitchFamily="18" charset="0"/>
              </a:rPr>
            </a:br>
            <a:r>
              <a:rPr lang="ru-RU" sz="2700" dirty="0" smtClean="0">
                <a:solidFill>
                  <a:srgbClr val="000000"/>
                </a:solidFill>
                <a:latin typeface="Times New Roman" pitchFamily="18" charset="0"/>
                <a:cs typeface="Times New Roman" pitchFamily="18" charset="0"/>
              </a:rPr>
              <a:t>Императрица Александра Фёдоровна</a:t>
            </a:r>
            <a:endParaRPr lang="ru-RU" sz="2700" dirty="0">
              <a:latin typeface="Times New Roman" pitchFamily="18" charset="0"/>
              <a:cs typeface="Times New Roman" pitchFamily="18" charset="0"/>
            </a:endParaRPr>
          </a:p>
        </p:txBody>
      </p:sp>
    </p:spTree>
    <p:extLst>
      <p:ext uri="{BB962C8B-B14F-4D97-AF65-F5344CB8AC3E}">
        <p14:creationId xmlns:p14="http://schemas.microsoft.com/office/powerpoint/2010/main" val="3030674801"/>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403648" y="1268760"/>
            <a:ext cx="7056784" cy="461665"/>
          </a:xfrm>
          <a:prstGeom prst="rect">
            <a:avLst/>
          </a:prstGeom>
        </p:spPr>
        <p:txBody>
          <a:bodyPr wrap="square">
            <a:spAutoFit/>
          </a:bodyPr>
          <a:lstStyle/>
          <a:p>
            <a:r>
              <a:rPr lang="ru-RU" sz="2400" dirty="0"/>
              <a:t> </a:t>
            </a:r>
          </a:p>
        </p:txBody>
      </p:sp>
      <p:pic>
        <p:nvPicPr>
          <p:cNvPr id="6146" name="Picture 2" descr="C:\Users\Alex\Downloads\727473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8460432" cy="6345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351972"/>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4680520"/>
          </a:xfrm>
          <a:blipFill>
            <a:blip r:embed="rId2"/>
            <a:stretch>
              <a:fillRect/>
            </a:stretch>
          </a:blipFill>
        </p:spPr>
        <p:txBody>
          <a:bodyPr>
            <a:normAutofit fontScale="90000"/>
          </a:bodyPr>
          <a:lstStyle/>
          <a:p>
            <a:pPr algn="l"/>
            <a:r>
              <a:rPr lang="ru-RU" sz="3200" dirty="0" smtClean="0">
                <a:solidFill>
                  <a:srgbClr val="000000"/>
                </a:solidFill>
                <a:latin typeface="Times New Roman" pitchFamily="18" charset="0"/>
                <a:cs typeface="Times New Roman" pitchFamily="18" charset="0"/>
              </a:rPr>
              <a:t>«Слышал </a:t>
            </a:r>
            <a:r>
              <a:rPr lang="ru-RU" sz="3200" dirty="0">
                <a:solidFill>
                  <a:srgbClr val="000000"/>
                </a:solidFill>
                <a:latin typeface="Times New Roman" pitchFamily="18" charset="0"/>
                <a:cs typeface="Times New Roman" pitchFamily="18" charset="0"/>
              </a:rPr>
              <a:t>слово я тихое, нежное,</a:t>
            </a: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a:solidFill>
                  <a:srgbClr val="000000"/>
                </a:solidFill>
                <a:latin typeface="Times New Roman" pitchFamily="18" charset="0"/>
                <a:cs typeface="Times New Roman" pitchFamily="18" charset="0"/>
              </a:rPr>
              <a:t>Как дыхание летнего полудня,</a:t>
            </a: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a:solidFill>
                  <a:srgbClr val="000000"/>
                </a:solidFill>
                <a:latin typeface="Times New Roman" pitchFamily="18" charset="0"/>
                <a:cs typeface="Times New Roman" pitchFamily="18" charset="0"/>
              </a:rPr>
              <a:t>Принял к сердцу его так близко я</a:t>
            </a: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a:solidFill>
                  <a:srgbClr val="000000"/>
                </a:solidFill>
                <a:latin typeface="Times New Roman" pitchFamily="18" charset="0"/>
                <a:cs typeface="Times New Roman" pitchFamily="18" charset="0"/>
              </a:rPr>
              <a:t>И навеки его запомнил</a:t>
            </a: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a:solidFill>
                  <a:srgbClr val="000000"/>
                </a:solidFill>
                <a:latin typeface="Times New Roman" pitchFamily="18" charset="0"/>
                <a:cs typeface="Times New Roman" pitchFamily="18" charset="0"/>
              </a:rPr>
              <a:t>В моем сердце, чей стук и биение</a:t>
            </a: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a:solidFill>
                  <a:srgbClr val="000000"/>
                </a:solidFill>
                <a:latin typeface="Times New Roman" pitchFamily="18" charset="0"/>
                <a:cs typeface="Times New Roman" pitchFamily="18" charset="0"/>
              </a:rPr>
              <a:t>Это слово не заглушает.</a:t>
            </a: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a:solidFill>
                  <a:srgbClr val="000000"/>
                </a:solidFill>
                <a:latin typeface="Times New Roman" pitchFamily="18" charset="0"/>
                <a:cs typeface="Times New Roman" pitchFamily="18" charset="0"/>
              </a:rPr>
              <a:t>До последних его мгновений</a:t>
            </a: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a:solidFill>
                  <a:srgbClr val="000000"/>
                </a:solidFill>
                <a:latin typeface="Times New Roman" pitchFamily="18" charset="0"/>
                <a:cs typeface="Times New Roman" pitchFamily="18" charset="0"/>
              </a:rPr>
              <a:t>Пусть оно в нем жить </a:t>
            </a:r>
            <a:r>
              <a:rPr lang="ru-RU" sz="3200" dirty="0" smtClean="0">
                <a:solidFill>
                  <a:srgbClr val="000000"/>
                </a:solidFill>
                <a:latin typeface="Times New Roman" pitchFamily="18" charset="0"/>
                <a:cs typeface="Times New Roman" pitchFamily="18" charset="0"/>
              </a:rPr>
              <a:t>продолжает».</a:t>
            </a:r>
            <a:br>
              <a:rPr lang="ru-RU" sz="3200" dirty="0" smtClean="0">
                <a:solidFill>
                  <a:srgbClr val="000000"/>
                </a:solidFill>
                <a:latin typeface="Times New Roman" pitchFamily="18" charset="0"/>
                <a:cs typeface="Times New Roman" pitchFamily="18" charset="0"/>
              </a:rPr>
            </a:br>
            <a:r>
              <a:rPr lang="ru-RU" sz="3200" dirty="0">
                <a:solidFill>
                  <a:srgbClr val="000000"/>
                </a:solidFill>
                <a:latin typeface="Times New Roman" pitchFamily="18" charset="0"/>
                <a:cs typeface="Times New Roman" pitchFamily="18" charset="0"/>
              </a:rPr>
              <a:t> </a:t>
            </a:r>
            <a:r>
              <a:rPr lang="ru-RU" sz="3200" dirty="0" smtClean="0">
                <a:solidFill>
                  <a:srgbClr val="000000"/>
                </a:solidFill>
                <a:latin typeface="Times New Roman" pitchFamily="18" charset="0"/>
                <a:cs typeface="Times New Roman" pitchFamily="18" charset="0"/>
              </a:rPr>
              <a:t>             	</a:t>
            </a:r>
            <a:r>
              <a:rPr lang="ru-RU" sz="2700" dirty="0" smtClean="0">
                <a:solidFill>
                  <a:srgbClr val="000000"/>
                </a:solidFill>
                <a:latin typeface="Times New Roman" pitchFamily="18" charset="0"/>
                <a:cs typeface="Times New Roman" pitchFamily="18" charset="0"/>
              </a:rPr>
              <a:t>Из дневника Царицы Александры Фёдоровны</a:t>
            </a:r>
            <a:endParaRPr lang="ru-RU" sz="2700" dirty="0">
              <a:latin typeface="Times New Roman" pitchFamily="18" charset="0"/>
              <a:cs typeface="Times New Roman" pitchFamily="18" charset="0"/>
            </a:endParaRPr>
          </a:p>
        </p:txBody>
      </p:sp>
    </p:spTree>
    <p:extLst>
      <p:ext uri="{BB962C8B-B14F-4D97-AF65-F5344CB8AC3E}">
        <p14:creationId xmlns:p14="http://schemas.microsoft.com/office/powerpoint/2010/main" val="3832937574"/>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noAutofit/>
          </a:bodyPr>
          <a:lstStyle/>
          <a:p>
            <a:pPr algn="just"/>
            <a:r>
              <a:rPr lang="ru-RU" sz="2400" dirty="0"/>
              <a:t>Для настоящей матери важно все, чем интересуется ее ребенок. Она так же охотно слушает о его приключениях, радостях, разочарованиях, достижениях, планах и фантазиях, как другие люди слушают какое-нибудь романтическое повествование.</a:t>
            </a:r>
          </a:p>
        </p:txBody>
      </p:sp>
      <p:sp>
        <p:nvSpPr>
          <p:cNvPr id="3" name="Объект 2"/>
          <p:cNvSpPr>
            <a:spLocks noGrp="1"/>
          </p:cNvSpPr>
          <p:nvPr>
            <p:ph idx="1"/>
          </p:nvPr>
        </p:nvSpPr>
        <p:spPr>
          <a:xfrm>
            <a:off x="3707904" y="3212976"/>
            <a:ext cx="216024" cy="216024"/>
          </a:xfrm>
        </p:spPr>
        <p:txBody>
          <a:bodyPr>
            <a:normAutofit fontScale="32500" lnSpcReduction="20000"/>
          </a:bodyPr>
          <a:lstStyle/>
          <a:p>
            <a:endParaRPr lang="ru-RU" dirty="0"/>
          </a:p>
        </p:txBody>
      </p:sp>
      <p:pic>
        <p:nvPicPr>
          <p:cNvPr id="5122" name="Picture 2" descr="C:\Users\Alex\Downloads\38e2271fc6bb799688fd1964da07fea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2204864"/>
            <a:ext cx="4441206" cy="4241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014594"/>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286000" y="760577"/>
            <a:ext cx="4572000" cy="5410712"/>
          </a:xfrm>
          <a:prstGeom prst="rect">
            <a:avLst/>
          </a:prstGeom>
        </p:spPr>
        <p:txBody>
          <a:bodyPr>
            <a:spAutoFit/>
          </a:bodyPr>
          <a:lstStyle/>
          <a:p>
            <a:pPr lvl="0">
              <a:spcBef>
                <a:spcPct val="20000"/>
              </a:spcBef>
            </a:pPr>
            <a:r>
              <a:rPr lang="ru-RU" sz="2400" dirty="0">
                <a:solidFill>
                  <a:prstClr val="black"/>
                </a:solidFill>
              </a:rPr>
              <a:t>В христианском доме  должна </a:t>
            </a:r>
            <a:r>
              <a:rPr lang="ru-RU" sz="2400" dirty="0" smtClean="0">
                <a:solidFill>
                  <a:prstClr val="black"/>
                </a:solidFill>
              </a:rPr>
              <a:t>   жить</a:t>
            </a:r>
            <a:r>
              <a:rPr lang="ru-RU" sz="2400" dirty="0">
                <a:solidFill>
                  <a:prstClr val="black"/>
                </a:solidFill>
              </a:rPr>
              <a:t>   любовь. Он должен быть </a:t>
            </a:r>
            <a:r>
              <a:rPr lang="ru-RU" sz="2400" dirty="0" smtClean="0">
                <a:solidFill>
                  <a:prstClr val="black"/>
                </a:solidFill>
              </a:rPr>
              <a:t> местом</a:t>
            </a:r>
            <a:r>
              <a:rPr lang="ru-RU" sz="2400" dirty="0">
                <a:solidFill>
                  <a:prstClr val="black"/>
                </a:solidFill>
              </a:rPr>
              <a:t>  </a:t>
            </a:r>
            <a:r>
              <a:rPr lang="ru-RU" sz="2400" dirty="0" smtClean="0">
                <a:solidFill>
                  <a:prstClr val="black"/>
                </a:solidFill>
              </a:rPr>
              <a:t>молитвы</a:t>
            </a:r>
            <a:r>
              <a:rPr lang="ru-RU" sz="2400" dirty="0">
                <a:solidFill>
                  <a:prstClr val="black"/>
                </a:solidFill>
              </a:rPr>
              <a:t>. Именно в </a:t>
            </a:r>
            <a:r>
              <a:rPr lang="ru-RU" sz="2400" dirty="0" smtClean="0">
                <a:solidFill>
                  <a:prstClr val="black"/>
                </a:solidFill>
              </a:rPr>
              <a:t>       молитве</a:t>
            </a:r>
            <a:r>
              <a:rPr lang="ru-RU" sz="2400" dirty="0">
                <a:solidFill>
                  <a:prstClr val="black"/>
                </a:solidFill>
              </a:rPr>
              <a:t> мы </a:t>
            </a:r>
            <a:r>
              <a:rPr lang="ru-RU" sz="2400" dirty="0" smtClean="0">
                <a:solidFill>
                  <a:prstClr val="black"/>
                </a:solidFill>
              </a:rPr>
              <a:t>черпаем</a:t>
            </a:r>
            <a:r>
              <a:rPr lang="ru-RU" sz="2400" dirty="0">
                <a:solidFill>
                  <a:prstClr val="black"/>
                </a:solidFill>
              </a:rPr>
              <a:t> благодать, нужную нам, чтобы  </a:t>
            </a:r>
            <a:r>
              <a:rPr lang="ru-RU" sz="2400" dirty="0" smtClean="0">
                <a:solidFill>
                  <a:prstClr val="black"/>
                </a:solidFill>
              </a:rPr>
              <a:t>сделать</a:t>
            </a:r>
            <a:r>
              <a:rPr lang="ru-RU" sz="2400" dirty="0">
                <a:solidFill>
                  <a:prstClr val="black"/>
                </a:solidFill>
              </a:rPr>
              <a:t> наш дом светлым, </a:t>
            </a:r>
            <a:r>
              <a:rPr lang="ru-RU" sz="2400" dirty="0" smtClean="0">
                <a:solidFill>
                  <a:prstClr val="black"/>
                </a:solidFill>
              </a:rPr>
              <a:t>добрым</a:t>
            </a:r>
            <a:r>
              <a:rPr lang="ru-RU" sz="2400" dirty="0">
                <a:solidFill>
                  <a:prstClr val="black"/>
                </a:solidFill>
              </a:rPr>
              <a:t>, </a:t>
            </a:r>
            <a:r>
              <a:rPr lang="ru-RU" sz="2400" dirty="0" smtClean="0">
                <a:solidFill>
                  <a:prstClr val="black"/>
                </a:solidFill>
              </a:rPr>
              <a:t>чистым</a:t>
            </a:r>
            <a:r>
              <a:rPr lang="ru-RU" sz="2400" dirty="0">
                <a:solidFill>
                  <a:prstClr val="black"/>
                </a:solidFill>
              </a:rPr>
              <a:t>. </a:t>
            </a:r>
            <a:endParaRPr lang="ru-RU" sz="2400" dirty="0" smtClean="0">
              <a:solidFill>
                <a:prstClr val="black"/>
              </a:solidFill>
            </a:endParaRPr>
          </a:p>
          <a:p>
            <a:pPr lvl="0">
              <a:spcBef>
                <a:spcPct val="20000"/>
              </a:spcBef>
            </a:pPr>
            <a:r>
              <a:rPr lang="ru-RU" sz="2400" dirty="0" smtClean="0">
                <a:solidFill>
                  <a:prstClr val="black"/>
                </a:solidFill>
              </a:rPr>
              <a:t>Мы</a:t>
            </a:r>
            <a:r>
              <a:rPr lang="ru-RU" sz="2400" dirty="0">
                <a:solidFill>
                  <a:prstClr val="black"/>
                </a:solidFill>
              </a:rPr>
              <a:t> сами должны </a:t>
            </a:r>
            <a:r>
              <a:rPr lang="ru-RU" sz="2400" dirty="0" smtClean="0">
                <a:solidFill>
                  <a:prstClr val="black"/>
                </a:solidFill>
              </a:rPr>
              <a:t>быть                  </a:t>
            </a:r>
            <a:r>
              <a:rPr lang="ru-RU" sz="2400" dirty="0">
                <a:solidFill>
                  <a:prstClr val="black"/>
                </a:solidFill>
              </a:rPr>
              <a:t> </a:t>
            </a:r>
            <a:r>
              <a:rPr lang="ru-RU" sz="2400" dirty="0" smtClean="0">
                <a:solidFill>
                  <a:prstClr val="black"/>
                </a:solidFill>
              </a:rPr>
              <a:t>честными, </a:t>
            </a:r>
            <a:r>
              <a:rPr lang="ru-RU" sz="2400" dirty="0">
                <a:solidFill>
                  <a:prstClr val="black"/>
                </a:solidFill>
              </a:rPr>
              <a:t>и не смотреть, </a:t>
            </a:r>
            <a:r>
              <a:rPr lang="ru-RU" sz="2400" dirty="0" smtClean="0">
                <a:solidFill>
                  <a:prstClr val="black"/>
                </a:solidFill>
              </a:rPr>
              <a:t>чтобы честными</a:t>
            </a:r>
            <a:r>
              <a:rPr lang="ru-RU" sz="2400" dirty="0">
                <a:solidFill>
                  <a:prstClr val="black"/>
                </a:solidFill>
              </a:rPr>
              <a:t> были другие. Мы </a:t>
            </a:r>
            <a:r>
              <a:rPr lang="ru-RU" sz="2400" dirty="0" smtClean="0">
                <a:solidFill>
                  <a:prstClr val="black"/>
                </a:solidFill>
              </a:rPr>
              <a:t>сами </a:t>
            </a:r>
            <a:r>
              <a:rPr lang="ru-RU" sz="2400" dirty="0">
                <a:solidFill>
                  <a:prstClr val="black"/>
                </a:solidFill>
              </a:rPr>
              <a:t>должны быть любящими, искренними, святыми.</a:t>
            </a:r>
          </a:p>
          <a:p>
            <a:pPr lvl="0">
              <a:spcBef>
                <a:spcPct val="20000"/>
              </a:spcBef>
            </a:pPr>
            <a:r>
              <a:rPr lang="ru-RU" sz="2400" dirty="0">
                <a:solidFill>
                  <a:prstClr val="black"/>
                </a:solidFill>
              </a:rPr>
              <a:t> </a:t>
            </a:r>
            <a:br>
              <a:rPr lang="ru-RU" sz="2400" dirty="0">
                <a:solidFill>
                  <a:prstClr val="black"/>
                </a:solidFill>
              </a:rPr>
            </a:br>
            <a:r>
              <a:rPr lang="ru-RU" sz="2400" dirty="0">
                <a:solidFill>
                  <a:prstClr val="black"/>
                </a:solidFill>
              </a:rPr>
              <a:t>Императрица Александра </a:t>
            </a:r>
            <a:r>
              <a:rPr lang="ru-RU" sz="2400" dirty="0" err="1">
                <a:solidFill>
                  <a:prstClr val="black"/>
                </a:solidFill>
              </a:rPr>
              <a:t>Феодоровна</a:t>
            </a:r>
            <a:r>
              <a:rPr lang="ru-RU" sz="2400" dirty="0">
                <a:solidFill>
                  <a:prstClr val="black"/>
                </a:solidFill>
              </a:rPr>
              <a:t> Романова.</a:t>
            </a:r>
            <a:endParaRPr lang="ru-RU" dirty="0"/>
          </a:p>
        </p:txBody>
      </p:sp>
    </p:spTree>
    <p:extLst>
      <p:ext uri="{BB962C8B-B14F-4D97-AF65-F5344CB8AC3E}">
        <p14:creationId xmlns:p14="http://schemas.microsoft.com/office/powerpoint/2010/main" val="463899730"/>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052737"/>
            <a:ext cx="7772400" cy="2547714"/>
          </a:xfrm>
        </p:spPr>
        <p:style>
          <a:lnRef idx="1">
            <a:schemeClr val="accent4"/>
          </a:lnRef>
          <a:fillRef idx="2">
            <a:schemeClr val="accent4"/>
          </a:fillRef>
          <a:effectRef idx="1">
            <a:schemeClr val="accent4"/>
          </a:effectRef>
          <a:fontRef idx="minor">
            <a:schemeClr val="dk1"/>
          </a:fontRef>
        </p:style>
        <p:txBody>
          <a:bodyPr/>
          <a:lstStyle/>
          <a:p>
            <a:r>
              <a:rPr lang="ru-RU" dirty="0" smtClean="0"/>
              <a:t>ПРАВОСЛАВНОЕ ВОСПИТАНИЕ В СЕМЬЕ</a:t>
            </a:r>
            <a:endParaRPr lang="ru-RU" dirty="0"/>
          </a:p>
        </p:txBody>
      </p:sp>
      <p:sp>
        <p:nvSpPr>
          <p:cNvPr id="3" name="Подзаголовок 2"/>
          <p:cNvSpPr>
            <a:spLocks noGrp="1"/>
          </p:cNvSpPr>
          <p:nvPr>
            <p:ph type="subTitle" idx="1"/>
          </p:nvPr>
        </p:nvSpPr>
        <p:spPr>
          <a:xfrm>
            <a:off x="5940152" y="4797152"/>
            <a:ext cx="2520280" cy="648072"/>
          </a:xfrm>
        </p:spPr>
        <p:style>
          <a:lnRef idx="1">
            <a:schemeClr val="accent4"/>
          </a:lnRef>
          <a:fillRef idx="2">
            <a:schemeClr val="accent4"/>
          </a:fillRef>
          <a:effectRef idx="1">
            <a:schemeClr val="accent4"/>
          </a:effectRef>
          <a:fontRef idx="minor">
            <a:schemeClr val="dk1"/>
          </a:fontRef>
        </p:style>
        <p:txBody>
          <a:bodyPr>
            <a:noAutofit/>
          </a:bodyPr>
          <a:lstStyle/>
          <a:p>
            <a:pPr algn="l"/>
            <a:r>
              <a:rPr lang="ru-RU" sz="1800" dirty="0" smtClean="0">
                <a:solidFill>
                  <a:schemeClr val="tx1"/>
                </a:solidFill>
              </a:rPr>
              <a:t>Подготовила: Даль-</a:t>
            </a:r>
            <a:r>
              <a:rPr lang="ru-RU" sz="1800" dirty="0" err="1" smtClean="0">
                <a:solidFill>
                  <a:schemeClr val="tx1"/>
                </a:solidFill>
              </a:rPr>
              <a:t>Пра</a:t>
            </a:r>
            <a:r>
              <a:rPr lang="ru-RU" sz="1800" dirty="0" smtClean="0">
                <a:solidFill>
                  <a:schemeClr val="tx1"/>
                </a:solidFill>
              </a:rPr>
              <a:t> Анастасия Анатольевна</a:t>
            </a:r>
            <a:endParaRPr lang="ru-RU" sz="1800" dirty="0">
              <a:solidFill>
                <a:schemeClr val="tx1"/>
              </a:solidFill>
            </a:endParaRPr>
          </a:p>
        </p:txBody>
      </p:sp>
    </p:spTree>
    <p:extLst>
      <p:ext uri="{BB962C8B-B14F-4D97-AF65-F5344CB8AC3E}">
        <p14:creationId xmlns:p14="http://schemas.microsoft.com/office/powerpoint/2010/main" val="2958179917"/>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933056"/>
            <a:ext cx="8229600" cy="2808312"/>
          </a:xfrm>
        </p:spPr>
        <p:style>
          <a:lnRef idx="1">
            <a:schemeClr val="accent1"/>
          </a:lnRef>
          <a:fillRef idx="2">
            <a:schemeClr val="accent1"/>
          </a:fillRef>
          <a:effectRef idx="1">
            <a:schemeClr val="accent1"/>
          </a:effectRef>
          <a:fontRef idx="minor">
            <a:schemeClr val="dk1"/>
          </a:fontRef>
        </p:style>
        <p:txBody>
          <a:bodyPr>
            <a:normAutofit/>
          </a:bodyPr>
          <a:lstStyle/>
          <a:p>
            <a:r>
              <a:rPr lang="ru-RU" sz="2800" dirty="0">
                <a:solidFill>
                  <a:prstClr val="black"/>
                </a:solidFill>
              </a:rPr>
              <a:t>Жизненно важно значение среды. Мы еще не вполне понимаем, как много значит атмосфера в доме, где растут дети, для становления их характера. Самое первое место для нас, где мы учимся правде, честности, любви – это наш дом, самое родное место для нас в мире.</a:t>
            </a:r>
            <a:endParaRPr lang="ru-RU" sz="2000" dirty="0"/>
          </a:p>
        </p:txBody>
      </p:sp>
    </p:spTree>
    <p:extLst>
      <p:ext uri="{BB962C8B-B14F-4D97-AF65-F5344CB8AC3E}">
        <p14:creationId xmlns:p14="http://schemas.microsoft.com/office/powerpoint/2010/main" val="666288150"/>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2" descr="C:\Users\Alex\Desktop\004799477_1-3deb711c408ac996ba6403d0b1a4199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72" y="476672"/>
            <a:ext cx="7680853"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774471"/>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descr="C:\Users\Alex\Desktop\i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32656"/>
            <a:ext cx="4513337" cy="6223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04381"/>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805264"/>
            <a:ext cx="5122912" cy="864096"/>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l"/>
            <a:r>
              <a:rPr lang="ru-RU" sz="2400" b="1" dirty="0" smtClean="0">
                <a:latin typeface="Arial"/>
              </a:rPr>
              <a:t>«Если</a:t>
            </a:r>
            <a:r>
              <a:rPr lang="ru-RU" sz="2400" b="1" dirty="0">
                <a:latin typeface="Arial"/>
              </a:rPr>
              <a:t> Бог будет на первом месте, то всё остальное будет на </a:t>
            </a:r>
            <a:r>
              <a:rPr lang="ru-RU" sz="2400" b="1" dirty="0" smtClean="0">
                <a:latin typeface="Arial"/>
              </a:rPr>
              <a:t>своём»</a:t>
            </a:r>
            <a:br>
              <a:rPr lang="ru-RU" sz="2400" b="1" dirty="0" smtClean="0">
                <a:latin typeface="Arial"/>
              </a:rPr>
            </a:br>
            <a:r>
              <a:rPr lang="ru-RU" sz="2000" dirty="0" smtClean="0"/>
              <a:t>Блаженный Августин</a:t>
            </a:r>
            <a:endParaRPr lang="ru-RU" sz="2400" b="1" dirty="0"/>
          </a:p>
        </p:txBody>
      </p:sp>
    </p:spTree>
    <p:extLst>
      <p:ext uri="{BB962C8B-B14F-4D97-AF65-F5344CB8AC3E}">
        <p14:creationId xmlns:p14="http://schemas.microsoft.com/office/powerpoint/2010/main" val="3676863009"/>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218" name="Picture 2" descr="C:\Users\Alex\Downloads\f3caa0dbb6fd3edf84b35eb2751aab00-800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456746"/>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Семья </a:t>
            </a:r>
            <a:r>
              <a:rPr lang="ru-RU" dirty="0" err="1" smtClean="0"/>
              <a:t>Панженских</a:t>
            </a:r>
            <a:r>
              <a:rPr lang="ru-RU" dirty="0" smtClean="0"/>
              <a:t>  Алевтины и Вероники (</a:t>
            </a:r>
            <a:r>
              <a:rPr lang="ru-RU" sz="1600" dirty="0" smtClean="0"/>
              <a:t>воспитанников детского сада «Сретенский»)</a:t>
            </a:r>
            <a:endParaRPr lang="ru-RU" dirty="0"/>
          </a:p>
        </p:txBody>
      </p:sp>
      <p:sp>
        <p:nvSpPr>
          <p:cNvPr id="4" name="Текст 3"/>
          <p:cNvSpPr>
            <a:spLocks noGrp="1"/>
          </p:cNvSpPr>
          <p:nvPr>
            <p:ph type="body" sz="half" idx="2"/>
          </p:nvPr>
        </p:nvSpPr>
        <p:spPr/>
        <p:txBody>
          <a:bodyPr>
            <a:normAutofit lnSpcReduction="10000"/>
          </a:bodyPr>
          <a:lstStyle/>
          <a:p>
            <a:r>
              <a:rPr lang="ru-RU" dirty="0">
                <a:solidFill>
                  <a:srgbClr val="262626"/>
                </a:solidFill>
                <a:latin typeface="Arial"/>
              </a:rPr>
              <a:t> </a:t>
            </a:r>
            <a:r>
              <a:rPr lang="ru-RU" sz="2000" dirty="0">
                <a:solidFill>
                  <a:srgbClr val="262626"/>
                </a:solidFill>
                <a:latin typeface="Times New Roman" pitchFamily="18" charset="0"/>
                <a:cs typeface="Times New Roman" pitchFamily="18" charset="0"/>
              </a:rPr>
              <a:t>В нашей семье мы учим детей самому главному: не ругаться, уметь прощать и просить прощение, не обманывать и говорить всегда правду. Дети ходят в воскресную школу, каждое воскресенье по возможности причащаются. В современном мире мы считаем, что приобщение к церкви является очень важным моментом в жизни наших детей.</a:t>
            </a:r>
            <a:endParaRPr lang="ru-RU" sz="2000" dirty="0">
              <a:latin typeface="Times New Roman" pitchFamily="18" charset="0"/>
              <a:cs typeface="Times New Roman" pitchFamily="18" charset="0"/>
            </a:endParaRPr>
          </a:p>
        </p:txBody>
      </p:sp>
      <p:pic>
        <p:nvPicPr>
          <p:cNvPr id="1026" name="Picture 2" descr="C:\Users\Alex\Desktop\IMG-caac2f3550cba2796baeaf9564b3598d-V.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14665" y="273050"/>
            <a:ext cx="4311177" cy="574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827178"/>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Autofit/>
          </a:bodyPr>
          <a:lstStyle/>
          <a:p>
            <a:pPr algn="l"/>
            <a:r>
              <a:rPr lang="ru-RU" sz="2300" dirty="0">
                <a:solidFill>
                  <a:srgbClr val="262626"/>
                </a:solidFill>
                <a:latin typeface="Times New Roman" pitchFamily="18" charset="0"/>
                <a:cs typeface="Times New Roman" pitchFamily="18" charset="0"/>
              </a:rPr>
              <a:t>М</a:t>
            </a:r>
            <a:r>
              <a:rPr lang="ru-RU" sz="2300" dirty="0" smtClean="0">
                <a:solidFill>
                  <a:srgbClr val="262626"/>
                </a:solidFill>
                <a:latin typeface="Times New Roman" pitchFamily="18" charset="0"/>
                <a:cs typeface="Times New Roman" pitchFamily="18" charset="0"/>
              </a:rPr>
              <a:t>ы </a:t>
            </a:r>
            <a:r>
              <a:rPr lang="ru-RU" sz="2300" dirty="0">
                <a:solidFill>
                  <a:srgbClr val="262626"/>
                </a:solidFill>
                <a:latin typeface="Times New Roman" pitchFamily="18" charset="0"/>
                <a:cs typeface="Times New Roman" pitchFamily="18" charset="0"/>
              </a:rPr>
              <a:t>с женой </a:t>
            </a:r>
            <a:r>
              <a:rPr lang="ru-RU" sz="2300" dirty="0" smtClean="0">
                <a:solidFill>
                  <a:srgbClr val="262626"/>
                </a:solidFill>
                <a:latin typeface="Times New Roman" pitchFamily="18" charset="0"/>
                <a:cs typeface="Times New Roman" pitchFamily="18" charset="0"/>
              </a:rPr>
              <a:t>считаем, </a:t>
            </a:r>
            <a:r>
              <a:rPr lang="ru-RU" sz="2300" dirty="0">
                <a:solidFill>
                  <a:srgbClr val="262626"/>
                </a:solidFill>
                <a:latin typeface="Times New Roman" pitchFamily="18" charset="0"/>
                <a:cs typeface="Times New Roman" pitchFamily="18" charset="0"/>
              </a:rPr>
              <a:t>что - без постоянной, искренней  </a:t>
            </a:r>
            <a:r>
              <a:rPr lang="ru-RU" sz="2300" dirty="0" err="1">
                <a:solidFill>
                  <a:srgbClr val="262626"/>
                </a:solidFill>
                <a:latin typeface="Times New Roman" pitchFamily="18" charset="0"/>
                <a:cs typeface="Times New Roman" pitchFamily="18" charset="0"/>
              </a:rPr>
              <a:t>самопожертвованной</a:t>
            </a:r>
            <a:r>
              <a:rPr lang="ru-RU" sz="2300" dirty="0">
                <a:solidFill>
                  <a:srgbClr val="262626"/>
                </a:solidFill>
                <a:latin typeface="Times New Roman" pitchFamily="18" charset="0"/>
                <a:cs typeface="Times New Roman" pitchFamily="18" charset="0"/>
              </a:rPr>
              <a:t> и бескорыстной любви, без личного примера, без непрестанного воздыхания в молитвах к Богу о своих </a:t>
            </a:r>
            <a:r>
              <a:rPr lang="ru-RU" sz="2300" dirty="0" smtClean="0">
                <a:solidFill>
                  <a:srgbClr val="262626"/>
                </a:solidFill>
                <a:latin typeface="Times New Roman" pitchFamily="18" charset="0"/>
                <a:cs typeface="Times New Roman" pitchFamily="18" charset="0"/>
              </a:rPr>
              <a:t>чадах – </a:t>
            </a:r>
            <a:r>
              <a:rPr lang="ru-RU" sz="2300" dirty="0" err="1" smtClean="0">
                <a:solidFill>
                  <a:srgbClr val="262626"/>
                </a:solidFill>
                <a:latin typeface="Times New Roman" pitchFamily="18" charset="0"/>
                <a:cs typeface="Times New Roman" pitchFamily="18" charset="0"/>
              </a:rPr>
              <a:t>врят</a:t>
            </a:r>
            <a:r>
              <a:rPr lang="ru-RU" sz="2300" dirty="0" smtClean="0">
                <a:solidFill>
                  <a:srgbClr val="262626"/>
                </a:solidFill>
                <a:latin typeface="Times New Roman" pitchFamily="18" charset="0"/>
                <a:cs typeface="Times New Roman" pitchFamily="18" charset="0"/>
              </a:rPr>
              <a:t> ли </a:t>
            </a:r>
            <a:r>
              <a:rPr lang="ru-RU" sz="2300" dirty="0">
                <a:solidFill>
                  <a:srgbClr val="262626"/>
                </a:solidFill>
                <a:latin typeface="Times New Roman" pitchFamily="18" charset="0"/>
                <a:cs typeface="Times New Roman" pitchFamily="18" charset="0"/>
              </a:rPr>
              <a:t>возможно взрастить из детей, честных и порядочных членов общества, которые по достижению совершеннолетия, могли бы быстро и  правильно дать оценку любой жизненной ситуации, принять решение, и перейти к действию. Опираясь при </a:t>
            </a:r>
            <a:r>
              <a:rPr lang="ru-RU" sz="2300" dirty="0" smtClean="0">
                <a:solidFill>
                  <a:srgbClr val="262626"/>
                </a:solidFill>
                <a:latin typeface="Times New Roman" pitchFamily="18" charset="0"/>
                <a:cs typeface="Times New Roman" pitchFamily="18" charset="0"/>
              </a:rPr>
              <a:t>этом, </a:t>
            </a:r>
            <a:r>
              <a:rPr lang="ru-RU" sz="2300" dirty="0">
                <a:solidFill>
                  <a:srgbClr val="262626"/>
                </a:solidFill>
                <a:latin typeface="Times New Roman" pitchFamily="18" charset="0"/>
                <a:cs typeface="Times New Roman" pitchFamily="18" charset="0"/>
              </a:rPr>
              <a:t>в первую </a:t>
            </a:r>
            <a:r>
              <a:rPr lang="ru-RU" sz="2300" dirty="0" smtClean="0">
                <a:solidFill>
                  <a:srgbClr val="262626"/>
                </a:solidFill>
                <a:latin typeface="Times New Roman" pitchFamily="18" charset="0"/>
                <a:cs typeface="Times New Roman" pitchFamily="18" charset="0"/>
              </a:rPr>
              <a:t>очередь, </a:t>
            </a:r>
            <a:r>
              <a:rPr lang="ru-RU" sz="2300" dirty="0">
                <a:solidFill>
                  <a:srgbClr val="262626"/>
                </a:solidFill>
                <a:latin typeface="Times New Roman" pitchFamily="18" charset="0"/>
                <a:cs typeface="Times New Roman" pitchFamily="18" charset="0"/>
              </a:rPr>
              <a:t>на </a:t>
            </a:r>
            <a:r>
              <a:rPr lang="ru-RU" sz="2300" dirty="0" smtClean="0">
                <a:solidFill>
                  <a:srgbClr val="262626"/>
                </a:solidFill>
                <a:latin typeface="Times New Roman" pitchFamily="18" charset="0"/>
                <a:cs typeface="Times New Roman" pitchFamily="18" charset="0"/>
              </a:rPr>
              <a:t>голос Богом </a:t>
            </a:r>
            <a:r>
              <a:rPr lang="ru-RU" sz="2300" dirty="0">
                <a:solidFill>
                  <a:srgbClr val="262626"/>
                </a:solidFill>
                <a:latin typeface="Times New Roman" pitchFamily="18" charset="0"/>
                <a:cs typeface="Times New Roman" pitchFamily="18" charset="0"/>
              </a:rPr>
              <a:t>данной каждому человеку </a:t>
            </a:r>
            <a:r>
              <a:rPr lang="ru-RU" sz="2300" dirty="0" smtClean="0">
                <a:solidFill>
                  <a:srgbClr val="262626"/>
                </a:solidFill>
                <a:latin typeface="Times New Roman" pitchFamily="18" charset="0"/>
                <a:cs typeface="Times New Roman" pitchFamily="18" charset="0"/>
              </a:rPr>
              <a:t>совести </a:t>
            </a:r>
            <a:r>
              <a:rPr lang="ru-RU" sz="2300" dirty="0">
                <a:solidFill>
                  <a:srgbClr val="262626"/>
                </a:solidFill>
                <a:latin typeface="Times New Roman" pitchFamily="18" charset="0"/>
                <a:cs typeface="Times New Roman" pitchFamily="18" charset="0"/>
              </a:rPr>
              <a:t>и </a:t>
            </a:r>
            <a:r>
              <a:rPr lang="ru-RU" sz="2300" dirty="0" smtClean="0">
                <a:solidFill>
                  <a:srgbClr val="262626"/>
                </a:solidFill>
                <a:latin typeface="Times New Roman" pitchFamily="18" charset="0"/>
                <a:cs typeface="Times New Roman" pitchFamily="18" charset="0"/>
              </a:rPr>
              <a:t>основ православной </a:t>
            </a:r>
            <a:r>
              <a:rPr lang="ru-RU" sz="2300" dirty="0">
                <a:solidFill>
                  <a:srgbClr val="262626"/>
                </a:solidFill>
                <a:latin typeface="Times New Roman" pitchFamily="18" charset="0"/>
                <a:cs typeface="Times New Roman" pitchFamily="18" charset="0"/>
              </a:rPr>
              <a:t>веры. </a:t>
            </a:r>
            <a:r>
              <a:rPr lang="ru-RU" sz="2300" dirty="0">
                <a:latin typeface="Times New Roman" pitchFamily="18" charset="0"/>
                <a:cs typeface="Times New Roman" pitchFamily="18" charset="0"/>
              </a:rPr>
              <a:t/>
            </a:r>
            <a:br>
              <a:rPr lang="ru-RU" sz="2300" dirty="0">
                <a:latin typeface="Times New Roman" pitchFamily="18" charset="0"/>
                <a:cs typeface="Times New Roman" pitchFamily="18" charset="0"/>
              </a:rPr>
            </a:br>
            <a:r>
              <a:rPr lang="ru-RU" sz="2300" dirty="0" smtClean="0">
                <a:solidFill>
                  <a:srgbClr val="262626"/>
                </a:solidFill>
                <a:latin typeface="Times New Roman" pitchFamily="18" charset="0"/>
                <a:cs typeface="Times New Roman" pitchFamily="18" charset="0"/>
              </a:rPr>
              <a:t>И, </a:t>
            </a:r>
            <a:r>
              <a:rPr lang="ru-RU" sz="2300" dirty="0">
                <a:solidFill>
                  <a:srgbClr val="262626"/>
                </a:solidFill>
                <a:latin typeface="Times New Roman" pitchFamily="18" charset="0"/>
                <a:cs typeface="Times New Roman" pitchFamily="18" charset="0"/>
              </a:rPr>
              <a:t>мы с супругой вынуждены признать, что сами далеко </a:t>
            </a:r>
            <a:r>
              <a:rPr lang="ru-RU" sz="2300" dirty="0" smtClean="0">
                <a:solidFill>
                  <a:srgbClr val="262626"/>
                </a:solidFill>
                <a:latin typeface="Times New Roman" pitchFamily="18" charset="0"/>
                <a:cs typeface="Times New Roman" pitchFamily="18" charset="0"/>
              </a:rPr>
              <a:t>не являемся </a:t>
            </a:r>
            <a:r>
              <a:rPr lang="ru-RU" sz="2300" dirty="0">
                <a:solidFill>
                  <a:srgbClr val="262626"/>
                </a:solidFill>
                <a:latin typeface="Times New Roman" pitchFamily="18" charset="0"/>
                <a:cs typeface="Times New Roman" pitchFamily="18" charset="0"/>
              </a:rPr>
              <a:t>примером такого воспитания.</a:t>
            </a:r>
            <a:r>
              <a:rPr lang="ru-RU" sz="2300" dirty="0">
                <a:latin typeface="Times New Roman" pitchFamily="18" charset="0"/>
                <a:cs typeface="Times New Roman" pitchFamily="18" charset="0"/>
              </a:rPr>
              <a:t/>
            </a:r>
            <a:br>
              <a:rPr lang="ru-RU" sz="2300" dirty="0">
                <a:latin typeface="Times New Roman" pitchFamily="18" charset="0"/>
                <a:cs typeface="Times New Roman" pitchFamily="18" charset="0"/>
              </a:rPr>
            </a:br>
            <a:r>
              <a:rPr lang="ru-RU" sz="2300" dirty="0">
                <a:solidFill>
                  <a:srgbClr val="262626"/>
                </a:solidFill>
                <a:latin typeface="Times New Roman" pitchFamily="18" charset="0"/>
                <a:cs typeface="Times New Roman" pitchFamily="18" charset="0"/>
              </a:rPr>
              <a:t>У нас четверо </a:t>
            </a:r>
            <a:r>
              <a:rPr lang="ru-RU" sz="2300" dirty="0" smtClean="0">
                <a:solidFill>
                  <a:srgbClr val="262626"/>
                </a:solidFill>
                <a:latin typeface="Times New Roman" pitchFamily="18" charset="0"/>
                <a:cs typeface="Times New Roman" pitchFamily="18" charset="0"/>
              </a:rPr>
              <a:t>детей - </a:t>
            </a:r>
            <a:r>
              <a:rPr lang="ru-RU" sz="2300" dirty="0">
                <a:solidFill>
                  <a:srgbClr val="262626"/>
                </a:solidFill>
                <a:latin typeface="Times New Roman" pitchFamily="18" charset="0"/>
                <a:cs typeface="Times New Roman" pitchFamily="18" charset="0"/>
              </a:rPr>
              <a:t>все </a:t>
            </a:r>
            <a:r>
              <a:rPr lang="ru-RU" sz="2300" dirty="0" smtClean="0">
                <a:solidFill>
                  <a:srgbClr val="262626"/>
                </a:solidFill>
                <a:latin typeface="Times New Roman" pitchFamily="18" charset="0"/>
                <a:cs typeface="Times New Roman" pitchFamily="18" charset="0"/>
              </a:rPr>
              <a:t>абсолютно разные </a:t>
            </a:r>
            <a:r>
              <a:rPr lang="ru-RU" sz="2300" dirty="0">
                <a:solidFill>
                  <a:srgbClr val="262626"/>
                </a:solidFill>
                <a:latin typeface="Times New Roman" pitchFamily="18" charset="0"/>
                <a:cs typeface="Times New Roman" pitchFamily="18" charset="0"/>
              </a:rPr>
              <a:t>и к каждому нужно найти свой </a:t>
            </a:r>
            <a:r>
              <a:rPr lang="ru-RU" sz="2300" dirty="0" smtClean="0">
                <a:solidFill>
                  <a:srgbClr val="262626"/>
                </a:solidFill>
                <a:latin typeface="Times New Roman" pitchFamily="18" charset="0"/>
                <a:cs typeface="Times New Roman" pitchFamily="18" charset="0"/>
              </a:rPr>
              <a:t>индивидуальный </a:t>
            </a:r>
            <a:r>
              <a:rPr lang="ru-RU" sz="2300" dirty="0">
                <a:solidFill>
                  <a:srgbClr val="262626"/>
                </a:solidFill>
                <a:latin typeface="Times New Roman" pitchFamily="18" charset="0"/>
                <a:cs typeface="Times New Roman" pitchFamily="18" charset="0"/>
              </a:rPr>
              <a:t>подход как к личности. И без твёрдой веры и упования на помощь </a:t>
            </a:r>
            <a:r>
              <a:rPr lang="ru-RU" sz="2300" dirty="0" smtClean="0">
                <a:solidFill>
                  <a:srgbClr val="262626"/>
                </a:solidFill>
                <a:latin typeface="Times New Roman" pitchFamily="18" charset="0"/>
                <a:cs typeface="Times New Roman" pitchFamily="18" charset="0"/>
              </a:rPr>
              <a:t>Божию </a:t>
            </a:r>
            <a:r>
              <a:rPr lang="ru-RU" sz="2300" dirty="0" smtClean="0">
                <a:solidFill>
                  <a:srgbClr val="262626"/>
                </a:solidFill>
                <a:latin typeface="Times New Roman" pitchFamily="18" charset="0"/>
                <a:cs typeface="Times New Roman" pitchFamily="18" charset="0"/>
              </a:rPr>
              <a:t>вряд </a:t>
            </a:r>
            <a:r>
              <a:rPr lang="ru-RU" sz="2300" dirty="0" smtClean="0">
                <a:solidFill>
                  <a:srgbClr val="262626"/>
                </a:solidFill>
                <a:latin typeface="Times New Roman" pitchFamily="18" charset="0"/>
                <a:cs typeface="Times New Roman" pitchFamily="18" charset="0"/>
              </a:rPr>
              <a:t>ли всё это </a:t>
            </a:r>
            <a:r>
              <a:rPr lang="ru-RU" sz="2300" dirty="0">
                <a:solidFill>
                  <a:srgbClr val="262626"/>
                </a:solidFill>
                <a:latin typeface="Times New Roman" pitchFamily="18" charset="0"/>
                <a:cs typeface="Times New Roman" pitchFamily="18" charset="0"/>
              </a:rPr>
              <a:t>возможно.</a:t>
            </a:r>
            <a:r>
              <a:rPr lang="ru-RU" sz="2300" dirty="0">
                <a:latin typeface="Times New Roman" pitchFamily="18" charset="0"/>
                <a:cs typeface="Times New Roman" pitchFamily="18" charset="0"/>
              </a:rPr>
              <a:t/>
            </a:r>
            <a:br>
              <a:rPr lang="ru-RU" sz="2300" dirty="0">
                <a:latin typeface="Times New Roman" pitchFamily="18" charset="0"/>
                <a:cs typeface="Times New Roman" pitchFamily="18" charset="0"/>
              </a:rPr>
            </a:br>
            <a:r>
              <a:rPr lang="ru-RU" sz="2300" dirty="0">
                <a:solidFill>
                  <a:srgbClr val="262626"/>
                </a:solidFill>
                <a:latin typeface="Times New Roman" pitchFamily="18" charset="0"/>
                <a:cs typeface="Times New Roman" pitchFamily="18" charset="0"/>
              </a:rPr>
              <a:t>Помоги нам всем Господи</a:t>
            </a:r>
            <a:r>
              <a:rPr lang="ru-RU" sz="2300" dirty="0" smtClean="0">
                <a:solidFill>
                  <a:srgbClr val="262626"/>
                </a:solidFill>
                <a:latin typeface="Times New Roman" pitchFamily="18" charset="0"/>
                <a:cs typeface="Times New Roman" pitchFamily="18" charset="0"/>
              </a:rPr>
              <a:t>...(</a:t>
            </a:r>
            <a:r>
              <a:rPr lang="ru-RU" sz="1800" dirty="0" smtClean="0">
                <a:solidFill>
                  <a:srgbClr val="262626"/>
                </a:solidFill>
                <a:latin typeface="Times New Roman" pitchFamily="18" charset="0"/>
                <a:cs typeface="Times New Roman" pitchFamily="18" charset="0"/>
              </a:rPr>
              <a:t>Родители </a:t>
            </a:r>
            <a:r>
              <a:rPr lang="ru-RU" sz="1800" dirty="0" err="1" smtClean="0">
                <a:solidFill>
                  <a:srgbClr val="262626"/>
                </a:solidFill>
                <a:latin typeface="Times New Roman" pitchFamily="18" charset="0"/>
                <a:cs typeface="Times New Roman" pitchFamily="18" charset="0"/>
              </a:rPr>
              <a:t>Надъярной</a:t>
            </a:r>
            <a:r>
              <a:rPr lang="ru-RU" sz="1800" dirty="0" smtClean="0">
                <a:solidFill>
                  <a:srgbClr val="262626"/>
                </a:solidFill>
                <a:latin typeface="Times New Roman" pitchFamily="18" charset="0"/>
                <a:cs typeface="Times New Roman" pitchFamily="18" charset="0"/>
              </a:rPr>
              <a:t> Ксении воспитанницы МБДОУ «Детский сад «Сретенский» г. Строитель</a:t>
            </a:r>
            <a:r>
              <a:rPr lang="ru-RU" sz="2300" dirty="0" smtClean="0">
                <a:solidFill>
                  <a:srgbClr val="262626"/>
                </a:solidFill>
                <a:latin typeface="Times New Roman" pitchFamily="18" charset="0"/>
                <a:cs typeface="Times New Roman" pitchFamily="18" charset="0"/>
              </a:rPr>
              <a:t>)</a:t>
            </a:r>
            <a:endParaRPr lang="ru-RU" sz="2300" dirty="0">
              <a:latin typeface="Times New Roman" pitchFamily="18" charset="0"/>
              <a:cs typeface="Times New Roman" pitchFamily="18" charset="0"/>
            </a:endParaRPr>
          </a:p>
        </p:txBody>
      </p:sp>
    </p:spTree>
    <p:extLst>
      <p:ext uri="{BB962C8B-B14F-4D97-AF65-F5344CB8AC3E}">
        <p14:creationId xmlns:p14="http://schemas.microsoft.com/office/powerpoint/2010/main" val="645630782"/>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sz="2400" dirty="0">
                <a:latin typeface="Times New Roman" pitchFamily="18" charset="0"/>
                <a:cs typeface="Times New Roman" pitchFamily="18" charset="0"/>
              </a:rPr>
              <a:t>С</a:t>
            </a:r>
            <a:r>
              <a:rPr lang="ru-RU" sz="2400" dirty="0" smtClean="0">
                <a:latin typeface="Times New Roman" pitchFamily="18" charset="0"/>
                <a:cs typeface="Times New Roman" pitchFamily="18" charset="0"/>
              </a:rPr>
              <a:t>ергей и Светлана </a:t>
            </a:r>
            <a:r>
              <a:rPr lang="ru-RU" sz="2400" dirty="0" err="1" smtClean="0">
                <a:latin typeface="Times New Roman" pitchFamily="18" charset="0"/>
                <a:cs typeface="Times New Roman" pitchFamily="18" charset="0"/>
              </a:rPr>
              <a:t>Надъярные</a:t>
            </a:r>
            <a:r>
              <a:rPr lang="ru-RU" sz="2400" dirty="0" smtClean="0">
                <a:latin typeface="Times New Roman" pitchFamily="18" charset="0"/>
                <a:cs typeface="Times New Roman" pitchFamily="18" charset="0"/>
              </a:rPr>
              <a:t>, родители четырех детей. Дочка Ксения воспитанница МБДОУ «Детский сад «Сретенский» г. Строитель.</a:t>
            </a:r>
            <a:endParaRPr lang="ru-RU" sz="2400" dirty="0">
              <a:latin typeface="Times New Roman" pitchFamily="18" charset="0"/>
              <a:cs typeface="Times New Roman" pitchFamily="18" charset="0"/>
            </a:endParaRPr>
          </a:p>
        </p:txBody>
      </p:sp>
      <p:sp>
        <p:nvSpPr>
          <p:cNvPr id="6" name="Объект 5"/>
          <p:cNvSpPr>
            <a:spLocks noGrp="1"/>
          </p:cNvSpPr>
          <p:nvPr>
            <p:ph sz="half" idx="1"/>
          </p:nvPr>
        </p:nvSpPr>
        <p:spPr>
          <a:xfrm>
            <a:off x="1691680" y="2780929"/>
            <a:ext cx="1584176" cy="1944216"/>
          </a:xfrm>
        </p:spPr>
        <p:txBody>
          <a:bodyPr/>
          <a:lstStyle/>
          <a:p>
            <a:endParaRPr lang="ru-RU"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0" y="1600200"/>
            <a:ext cx="3790940" cy="5059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Alex\Desktop\IMG-20200524-WA00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176" y="1596896"/>
            <a:ext cx="2850752" cy="5075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154453"/>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96752"/>
            <a:ext cx="8229600" cy="4176464"/>
          </a:xfrm>
        </p:spPr>
        <p:txBody>
          <a:bodyPr>
            <a:normAutofit/>
          </a:bodyPr>
          <a:lstStyle/>
          <a:p>
            <a:pPr algn="l"/>
            <a:r>
              <a:rPr lang="ru-RU" sz="2400" dirty="0">
                <a:solidFill>
                  <a:srgbClr val="000000"/>
                </a:solidFill>
                <a:latin typeface="Merriweather"/>
              </a:rPr>
              <a:t>…Выносится Чаша. К ней две женщины – мама и бабушка – подносят вопящего </a:t>
            </a:r>
            <a:r>
              <a:rPr lang="ru-RU" sz="2400" dirty="0" smtClean="0">
                <a:solidFill>
                  <a:srgbClr val="000000"/>
                </a:solidFill>
                <a:latin typeface="Merriweather"/>
              </a:rPr>
              <a:t>ребёнка.  Мама </a:t>
            </a:r>
            <a:r>
              <a:rPr lang="ru-RU" sz="2400" dirty="0">
                <a:solidFill>
                  <a:srgbClr val="000000"/>
                </a:solidFill>
                <a:latin typeface="Merriweather"/>
              </a:rPr>
              <a:t>скручивает ему руки и ноги, бабушка фиксирует голову, сюсюкая: «</a:t>
            </a:r>
            <a:r>
              <a:rPr lang="ru-RU" sz="2400" dirty="0" err="1">
                <a:solidFill>
                  <a:srgbClr val="000000"/>
                </a:solidFill>
                <a:latin typeface="Merriweather"/>
              </a:rPr>
              <a:t>Ням-ням</a:t>
            </a:r>
            <a:r>
              <a:rPr lang="ru-RU" sz="2400" dirty="0">
                <a:solidFill>
                  <a:srgbClr val="000000"/>
                </a:solidFill>
                <a:latin typeface="Merriweather"/>
              </a:rPr>
              <a:t>, Машенька, дядя тебе сейчас конфетку даст». </a:t>
            </a:r>
            <a:r>
              <a:rPr lang="ru-RU" sz="2400" dirty="0" smtClean="0">
                <a:solidFill>
                  <a:srgbClr val="000000"/>
                </a:solidFill>
                <a:latin typeface="Merriweather"/>
              </a:rPr>
              <a:t>Священник умудряется </a:t>
            </a:r>
            <a:r>
              <a:rPr lang="ru-RU" sz="2400" dirty="0">
                <a:solidFill>
                  <a:srgbClr val="000000"/>
                </a:solidFill>
                <a:latin typeface="Merriweather"/>
              </a:rPr>
              <a:t>вставить </a:t>
            </a:r>
            <a:r>
              <a:rPr lang="ru-RU" sz="2400" dirty="0" err="1">
                <a:solidFill>
                  <a:srgbClr val="000000"/>
                </a:solidFill>
                <a:latin typeface="Merriweather"/>
              </a:rPr>
              <a:t>лжицу</a:t>
            </a:r>
            <a:r>
              <a:rPr lang="ru-RU" sz="2400" dirty="0">
                <a:solidFill>
                  <a:srgbClr val="000000"/>
                </a:solidFill>
                <a:latin typeface="Merriweather"/>
              </a:rPr>
              <a:t> в рот ребёнка. На лицах мамаши и бабушки счастливая улыбка: причастили! Дитя продолжает кричать и биться…</a:t>
            </a:r>
            <a:endParaRPr lang="ru-RU" sz="2400" dirty="0"/>
          </a:p>
        </p:txBody>
      </p:sp>
    </p:spTree>
    <p:extLst>
      <p:ext uri="{BB962C8B-B14F-4D97-AF65-F5344CB8AC3E}">
        <p14:creationId xmlns:p14="http://schemas.microsoft.com/office/powerpoint/2010/main" val="1249661377"/>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2" descr="C:\Users\Alex\Downloads\Н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60648"/>
            <a:ext cx="8568951"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021306"/>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2400" dirty="0"/>
              <a:t>Государыня </a:t>
            </a:r>
            <a:r>
              <a:rPr lang="ru-RU" sz="2400" dirty="0" smtClean="0"/>
              <a:t>Александра Фёдоровна одна </a:t>
            </a:r>
            <a:r>
              <a:rPr lang="ru-RU" sz="2400" dirty="0"/>
              <a:t>из первых, кто предвидел дальнейшую судьбу России, ее «болезнь, </a:t>
            </a:r>
            <a:r>
              <a:rPr lang="ru-RU" sz="2400" b="1" dirty="0"/>
              <a:t>после которой она окрепнет</a:t>
            </a:r>
            <a:r>
              <a:rPr lang="ru-RU" sz="2400" dirty="0" smtClean="0"/>
              <a:t>».</a:t>
            </a:r>
            <a:endParaRPr lang="ru-RU" sz="2400" dirty="0"/>
          </a:p>
        </p:txBody>
      </p:sp>
      <p:sp>
        <p:nvSpPr>
          <p:cNvPr id="3" name="Объект 2"/>
          <p:cNvSpPr>
            <a:spLocks noGrp="1"/>
          </p:cNvSpPr>
          <p:nvPr>
            <p:ph sz="half" idx="1"/>
          </p:nvPr>
        </p:nvSpPr>
        <p:spPr>
          <a:xfrm flipH="1">
            <a:off x="539551" y="2924944"/>
            <a:ext cx="45719" cy="144016"/>
          </a:xfrm>
        </p:spPr>
        <p:txBody>
          <a:bodyPr>
            <a:normAutofit fontScale="25000" lnSpcReduction="20000"/>
          </a:bodyPr>
          <a:lstStyle/>
          <a:p>
            <a:endParaRPr lang="ru-RU" dirty="0"/>
          </a:p>
        </p:txBody>
      </p:sp>
      <p:sp>
        <p:nvSpPr>
          <p:cNvPr id="4" name="Объект 3"/>
          <p:cNvSpPr>
            <a:spLocks noGrp="1"/>
          </p:cNvSpPr>
          <p:nvPr>
            <p:ph sz="half" idx="2"/>
          </p:nvPr>
        </p:nvSpPr>
        <p:spPr>
          <a:xfrm flipH="1">
            <a:off x="5652120" y="3284985"/>
            <a:ext cx="72008" cy="72007"/>
          </a:xfrm>
        </p:spPr>
        <p:txBody>
          <a:bodyPr>
            <a:normAutofit fontScale="25000" lnSpcReduction="20000"/>
          </a:bodyPr>
          <a:lstStyle/>
          <a:p>
            <a:endParaRPr lang="ru-RU" dirty="0"/>
          </a:p>
        </p:txBody>
      </p:sp>
      <p:pic>
        <p:nvPicPr>
          <p:cNvPr id="7170" name="Picture 2" descr="C:\Users\Alex\Downloads\Покровский-женский-монастырь-с-высоты-1024x6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772816"/>
            <a:ext cx="3994493" cy="266429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lex\Downloads\doc6l9mru19x9sackdnl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774820"/>
            <a:ext cx="3995936" cy="266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235544"/>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1225</TotalTime>
  <Words>305</Words>
  <Application>Microsoft Office PowerPoint</Application>
  <PresentationFormat>Экран (4:3)</PresentationFormat>
  <Paragraphs>20</Paragraphs>
  <Slides>23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6</vt:i4>
      </vt:variant>
      <vt:variant>
        <vt:lpstr>Заголовки слайдов</vt:lpstr>
      </vt:variant>
      <vt:variant>
        <vt:i4>23</vt:i4>
      </vt:variant>
    </vt:vector>
  </HeadingPairs>
  <TitlesOfParts>
    <vt:vector size="34" baseType="lpstr">
      <vt:lpstr>Arial</vt:lpstr>
      <vt:lpstr>Calibri</vt:lpstr>
      <vt:lpstr>Merriweather</vt:lpstr>
      <vt:lpstr>Times New Roman</vt:lpstr>
      <vt:lpstr>YS Text Fallback</vt:lpstr>
      <vt:lpstr>Тема Office</vt:lpstr>
      <vt:lpstr>1_Тема Office</vt:lpstr>
      <vt:lpstr>3_Тема Office</vt:lpstr>
      <vt:lpstr>2_Тема Office</vt:lpstr>
      <vt:lpstr>4_Тема Office</vt:lpstr>
      <vt:lpstr>7_Тема Office</vt:lpstr>
      <vt:lpstr>Зачётная работа по курсу                     « Основы православной педагогики» 2019-2020гг.</vt:lpstr>
      <vt:lpstr>ПРАВОСЛАВНОЕ ВОСПИТАНИЕ В СЕМЬЕ</vt:lpstr>
      <vt:lpstr>Презентация PowerPoint</vt:lpstr>
      <vt:lpstr>Семья Панженских  Алевтины и Вероники (воспитанников детского сада «Сретенский»)</vt:lpstr>
      <vt:lpstr>Мы с женой считаем, что - без постоянной, искренней  самопожертвованной и бескорыстной любви, без личного примера, без непрестанного воздыхания в молитвах к Богу о своих чадах – врят ли возможно взрастить из детей, честных и порядочных членов общества, которые по достижению совершеннолетия, могли бы быстро и  правильно дать оценку любой жизненной ситуации, принять решение, и перейти к действию. Опираясь при этом, в первую очередь, на голос Богом данной каждому человеку совести и основ православной веры.  И, мы с супругой вынуждены признать, что сами далеко не являемся примером такого воспитания. У нас четверо детей - все абсолютно разные и к каждому нужно найти свой индивидуальный подход как к личности. И без твёрдой веры и упования на помощь Божию вряд ли всё это возможно. Помоги нам всем Господи...(Родители Надъярной Ксении воспитанницы МБДОУ «Детский сад «Сретенский» г. Строитель)</vt:lpstr>
      <vt:lpstr>Сергей и Светлана Надъярные, родители четырех детей. Дочка Ксения воспитанница МБДОУ «Детский сад «Сретенский» г. Строитель.</vt:lpstr>
      <vt:lpstr>…Выносится Чаша. К ней две женщины – мама и бабушка – подносят вопящего ребёнка.  Мама скручивает ему руки и ноги, бабушка фиксирует голову, сюсюкая: «Ням-ням, Машенька, дядя тебе сейчас конфетку даст». Священник умудряется вставить лжицу в рот ребёнка. На лицах мамаши и бабушки счастливая улыбка: причастили! Дитя продолжает кричать и биться…</vt:lpstr>
      <vt:lpstr>Презентация PowerPoint</vt:lpstr>
      <vt:lpstr>Государыня Александра Фёдоровна одна из первых, кто предвидел дальнейшую судьбу России, ее «болезнь, после которой она окрепнет».</vt:lpstr>
      <vt:lpstr>Презентация PowerPoint</vt:lpstr>
      <vt:lpstr>Презентация PowerPoint</vt:lpstr>
      <vt:lpstr>«Религиозное воспитание - самый богатый дар, который родители могут оставить своему ребенку», - писала в дневнике Государыня Александра Федоровна Романова.</vt:lpstr>
      <vt:lpstr>Презентация PowerPoint</vt:lpstr>
      <vt:lpstr>«О, пусть Бог поможет каждой матери понять величие и славу предстоящего ей труда, когда она держит у своей груди младенца, которого ей нужно вынянчить и воспитать. Что касается детей, то долг родителей – подготовить их к жизни, к любым испытаниям, которые ниспошлет им Бог».  Царица Александра Фёдоровна</vt:lpstr>
      <vt:lpstr>  «Дети должны учиться самоотречению. Они не смогут иметь все, что им хочется. Они должны учиться отказываться от собственных желаний ради других людей. Им следует также учиться быть заботливыми. Беззаботный человек всегда причиняет вред и боль, не намеренно, а просто по небрежности. Для того, чтобы проявить заботу, не так уж и много нужно – слово ободрения, когда у кого-то неприятности, немного нежности, когда другой выглядит печальным, вовремя прийти на помощь тому, кто устал».  Императрица Александра Фёдоровна</vt:lpstr>
      <vt:lpstr>Презентация PowerPoint</vt:lpstr>
      <vt:lpstr>«Слышал слово я тихое, нежное, Как дыхание летнего полудня, Принял к сердцу его так близко я И навеки его запомнил В моем сердце, чей стук и биение Это слово не заглушает. До последних его мгновений Пусть оно в нем жить продолжает».                Из дневника Царицы Александры Фёдоровны</vt:lpstr>
      <vt:lpstr>Для настоящей матери важно все, чем интересуется ее ребенок. Она так же охотно слушает о его приключениях, радостях, разочарованиях, достижениях, планах и фантазиях, как другие люди слушают какое-нибудь романтическое повествование.</vt:lpstr>
      <vt:lpstr>Презентация PowerPoint</vt:lpstr>
      <vt:lpstr>Жизненно важно значение среды. Мы еще не вполне понимаем, как много значит атмосфера в доме, где растут дети, для становления их характера. Самое первое место для нас, где мы учимся правде, честности, любви – это наш дом, самое родное место для нас в мире.</vt:lpstr>
      <vt:lpstr>Презентация PowerPoint</vt:lpstr>
      <vt:lpstr>Презентация PowerPoint</vt:lpstr>
      <vt:lpstr>«Если Бог будет на первом месте, то всё остальное будет на своём» Блаженный Августин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Православное воспитание в семье</dc:title>
  <dc:creator>Alex</dc:creator>
  <cp:lastModifiedBy>Пользователь Windows</cp:lastModifiedBy>
  <cp:revision>78</cp:revision>
  <dcterms:created xsi:type="dcterms:W3CDTF">2020-05-11T20:14:09Z</dcterms:created>
  <dcterms:modified xsi:type="dcterms:W3CDTF">2020-05-28T08:49:14Z</dcterms:modified>
</cp:coreProperties>
</file>