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8"/>
  </p:notesMasterIdLst>
  <p:sldIdLst>
    <p:sldId id="320" r:id="rId2"/>
    <p:sldId id="292" r:id="rId3"/>
    <p:sldId id="293" r:id="rId4"/>
    <p:sldId id="305" r:id="rId5"/>
    <p:sldId id="323" r:id="rId6"/>
    <p:sldId id="306" r:id="rId7"/>
    <p:sldId id="313" r:id="rId8"/>
    <p:sldId id="307" r:id="rId9"/>
    <p:sldId id="310" r:id="rId10"/>
    <p:sldId id="308" r:id="rId11"/>
    <p:sldId id="309" r:id="rId12"/>
    <p:sldId id="311" r:id="rId13"/>
    <p:sldId id="315" r:id="rId14"/>
    <p:sldId id="316" r:id="rId15"/>
    <p:sldId id="328" r:id="rId16"/>
    <p:sldId id="325" r:id="rId17"/>
    <p:sldId id="329" r:id="rId18"/>
    <p:sldId id="330" r:id="rId19"/>
    <p:sldId id="331" r:id="rId20"/>
    <p:sldId id="332" r:id="rId21"/>
    <p:sldId id="318" r:id="rId22"/>
    <p:sldId id="319" r:id="rId23"/>
    <p:sldId id="321" r:id="rId24"/>
    <p:sldId id="302" r:id="rId25"/>
    <p:sldId id="291" r:id="rId26"/>
    <p:sldId id="32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3" autoAdjust="0"/>
    <p:restoredTop sz="93011" autoAdjust="0"/>
  </p:normalViewPr>
  <p:slideViewPr>
    <p:cSldViewPr>
      <p:cViewPr>
        <p:scale>
          <a:sx n="92" d="100"/>
          <a:sy n="92" d="100"/>
        </p:scale>
        <p:origin x="1142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7F00D-B0ED-410B-9749-42A4A505CA87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A151F-F34C-4D35-B14E-89E7DB543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5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A151F-F34C-4D35-B14E-89E7DB54381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A151F-F34C-4D35-B14E-89E7DB54381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A151F-F34C-4D35-B14E-89E7DB54381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A151F-F34C-4D35-B14E-89E7DB54381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5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C22CF-1173-4B1C-85A4-2F8CBBEFD3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BCE522-C1F6-48B9-B716-525B70BBF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25CEB9-B958-4F2A-A2D5-622DF45F5D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AB0C-3995-4830-9E91-C9C8DA6D1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97F57-7FAF-4954-A4C8-6A1049C15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5C819C-4B39-4E86-9BEE-B559A562D5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85E1DD-1D58-426A-8DBB-6753B9B574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293213-09E3-4050-8F16-3BB0F0485B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E177D8-9F29-47FF-ADCB-2765734135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BBB544-D136-4499-841C-353C369C08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3B79D6-7E9D-46FE-B551-784BC293D5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A88813-C6CB-4CD3-81A8-505A979CF0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CFB888-1DC2-44A5-BE3C-442332CA8E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F82647-61B7-4CC6-906F-13AD65B370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ransition spd="med">
    <p:plu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29684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CC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Итоговая работа по дисциплине</a:t>
            </a:r>
            <a:br>
              <a:rPr lang="ru-RU" sz="3600" b="0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</a:br>
            <a:r>
              <a:rPr lang="ru-RU" sz="3600" b="0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«Основы православной педагогики» на тему: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CC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rPr>
              <a:t>«Идеи о воспитании человека </a:t>
            </a:r>
            <a:br>
              <a:rPr lang="ru-RU" sz="3600" dirty="0" smtClean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rPr>
              <a:t>святого праведника </a:t>
            </a:r>
            <a:br>
              <a:rPr lang="ru-RU" sz="3600" dirty="0" smtClean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rPr>
              <a:t>Иоанна </a:t>
            </a:r>
            <a:r>
              <a:rPr lang="ru-RU" sz="3600" dirty="0" err="1" smtClean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rPr>
              <a:t>Кронштадского</a:t>
            </a:r>
            <a:r>
              <a:rPr lang="ru-RU" sz="3600" dirty="0" smtClean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3500438"/>
            <a:ext cx="4176464" cy="278605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r">
              <a:lnSpc>
                <a:spcPct val="150000"/>
              </a:lnSpc>
            </a:pPr>
            <a:r>
              <a:rPr lang="ru-RU" sz="1800" b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Подготовила:</a:t>
            </a:r>
          </a:p>
          <a:p>
            <a:pPr algn="r">
              <a:lnSpc>
                <a:spcPct val="150000"/>
              </a:lnSpc>
            </a:pPr>
            <a:r>
              <a:rPr lang="ru-RU" sz="1800" dirty="0" smtClean="0">
                <a:solidFill>
                  <a:srgbClr val="000000"/>
                </a:solidFill>
                <a:effectLst/>
              </a:rPr>
              <a:t>старший воспитатель </a:t>
            </a:r>
          </a:p>
          <a:p>
            <a:pPr algn="r">
              <a:lnSpc>
                <a:spcPct val="150000"/>
              </a:lnSpc>
            </a:pPr>
            <a:r>
              <a:rPr lang="ru-RU" sz="1800" dirty="0" smtClean="0">
                <a:solidFill>
                  <a:srgbClr val="000000"/>
                </a:solidFill>
                <a:effectLst/>
              </a:rPr>
              <a:t>МБДОУ «Детский сад «Сказка» </a:t>
            </a:r>
            <a:r>
              <a:rPr lang="ru-RU" sz="1800" dirty="0" err="1" smtClean="0">
                <a:solidFill>
                  <a:srgbClr val="000000"/>
                </a:solidFill>
                <a:effectLst/>
              </a:rPr>
              <a:t>с.Алекскеевка</a:t>
            </a:r>
            <a:r>
              <a:rPr lang="ru-RU" sz="180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</a:rPr>
              <a:t>Яковлевского</a:t>
            </a:r>
            <a:r>
              <a:rPr lang="ru-RU" sz="1800" dirty="0" smtClean="0">
                <a:solidFill>
                  <a:srgbClr val="000000"/>
                </a:solidFill>
                <a:effectLst/>
              </a:rPr>
              <a:t> городского округа»</a:t>
            </a:r>
          </a:p>
          <a:p>
            <a:pPr algn="r">
              <a:lnSpc>
                <a:spcPct val="150000"/>
              </a:lnSpc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Князева Е.В</a:t>
            </a:r>
            <a:r>
              <a:rPr lang="ru-RU" sz="1800" dirty="0" smtClean="0">
                <a:solidFill>
                  <a:srgbClr val="000000"/>
                </a:solidFill>
              </a:rPr>
              <a:t>.</a:t>
            </a:r>
          </a:p>
          <a:p>
            <a:endParaRPr lang="ru-RU" sz="1800" dirty="0" smtClean="0">
              <a:solidFill>
                <a:srgbClr val="0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 Black" pitchFamily="34" charset="0"/>
              </a:rPr>
              <a:t>2020 г.</a:t>
            </a:r>
          </a:p>
          <a:p>
            <a:pPr algn="r"/>
            <a:endParaRPr lang="ru-RU" sz="1800" dirty="0" smtClean="0">
              <a:solidFill>
                <a:srgbClr val="000000"/>
              </a:solidFill>
            </a:endParaRPr>
          </a:p>
          <a:p>
            <a:pPr algn="r"/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6" name="Picture 5" descr="35468673_ioann_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7224" y="3571876"/>
            <a:ext cx="1982405" cy="26432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0"/>
            <a:ext cx="8115328" cy="65976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	</a:t>
            </a:r>
            <a:r>
              <a:rPr lang="ru-RU" sz="2400" dirty="0" smtClean="0"/>
              <a:t>                                   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 marL="3479800" indent="0" algn="ctr">
              <a:lnSpc>
                <a:spcPct val="90000"/>
              </a:lnSpc>
              <a:buNone/>
              <a:defRPr/>
            </a:pPr>
            <a:r>
              <a:rPr lang="ru-RU" sz="2400" dirty="0" smtClean="0"/>
              <a:t> «</a:t>
            </a:r>
            <a:r>
              <a:rPr lang="ru-RU" sz="2400" dirty="0" smtClean="0">
                <a:cs typeface="Times New Roman" pitchFamily="18" charset="0"/>
              </a:rPr>
              <a:t>Ты ненавидишь </a:t>
            </a:r>
          </a:p>
          <a:p>
            <a:pPr marL="3479800" indent="0" algn="ctr">
              <a:lnSpc>
                <a:spcPct val="90000"/>
              </a:lnSpc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врага – ты глуп… </a:t>
            </a:r>
          </a:p>
          <a:p>
            <a:pPr marL="3479800" indent="0" algn="ctr">
              <a:lnSpc>
                <a:spcPct val="90000"/>
              </a:lnSpc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люби врага – </a:t>
            </a:r>
          </a:p>
          <a:p>
            <a:pPr marL="3479800" indent="0" algn="ctr">
              <a:lnSpc>
                <a:spcPct val="90000"/>
              </a:lnSpc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и ты будешь премудр». </a:t>
            </a:r>
          </a:p>
          <a:p>
            <a:pPr marL="3479800" indent="0" algn="ctr">
              <a:lnSpc>
                <a:spcPct val="90000"/>
              </a:lnSpc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«Надо помнить, что в том и христианская вера состоит, чтобы любить врагов»</a:t>
            </a:r>
            <a:endParaRPr lang="ru-RU" sz="2400" dirty="0" smtClean="0">
              <a:effectLst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071546"/>
            <a:ext cx="28575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400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Documents and Settings\Детсад\Рабочий стол\М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3284470" cy="498635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	</a:t>
            </a:r>
            <a:endParaRPr lang="ru-RU" sz="2400" dirty="0" smtClean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428868"/>
            <a:ext cx="3929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«Молитесь, </a:t>
            </a:r>
          </a:p>
          <a:p>
            <a:pPr algn="ctr"/>
            <a:r>
              <a:rPr lang="ru-RU" sz="2400" dirty="0" smtClean="0">
                <a:latin typeface="+mn-lt"/>
              </a:rPr>
              <a:t>Господь поможет вам по вере вашей»</a:t>
            </a: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7" name="Picture 3" descr="C:\Documents and Settings\Детсад\Рабочий стол\М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3582105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	</a:t>
            </a:r>
            <a:endParaRPr lang="ru-RU" sz="2400" dirty="0" smtClean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948690"/>
            <a:ext cx="46434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«Имея Христа в сердце,</a:t>
            </a:r>
          </a:p>
          <a:p>
            <a:pPr algn="ctr"/>
            <a:r>
              <a:rPr lang="ru-RU" sz="2400" dirty="0" smtClean="0">
                <a:latin typeface="+mn-lt"/>
              </a:rPr>
              <a:t> бойся, как бы не потерять Его, а с Ним сердечный покой. </a:t>
            </a:r>
          </a:p>
          <a:p>
            <a:pPr algn="ctr"/>
            <a:r>
              <a:rPr lang="ru-RU" sz="2400" dirty="0" smtClean="0">
                <a:latin typeface="+mn-lt"/>
              </a:rPr>
              <a:t>Трудно начинать снова. </a:t>
            </a:r>
          </a:p>
          <a:p>
            <a:pPr algn="ctr"/>
            <a:r>
              <a:rPr lang="ru-RU" sz="2400" dirty="0" smtClean="0">
                <a:latin typeface="+mn-lt"/>
              </a:rPr>
              <a:t>Усилия прилепиться к Нему </a:t>
            </a:r>
          </a:p>
          <a:p>
            <a:pPr algn="ctr"/>
            <a:r>
              <a:rPr lang="ru-RU" sz="2400" dirty="0" smtClean="0">
                <a:latin typeface="+mn-lt"/>
              </a:rPr>
              <a:t>опять после отпадения </a:t>
            </a:r>
          </a:p>
          <a:p>
            <a:pPr algn="ctr"/>
            <a:r>
              <a:rPr lang="ru-RU" sz="2400" dirty="0" smtClean="0">
                <a:latin typeface="+mn-lt"/>
              </a:rPr>
              <a:t>будут стоить многих горьких слез.  Держись же всеми силами за Христа и не теряй святого дерзновения перед Ним»</a:t>
            </a: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7170" name="Picture 2" descr="C:\Documents and Settings\Детсад\Рабочий стол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3"/>
            <a:ext cx="3214710" cy="407719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0066FF"/>
                </a:solidFill>
                <a:latin typeface="Arial Black" pitchFamily="34" charset="0"/>
              </a:rPr>
              <a:t>Урок об образовании</a:t>
            </a:r>
          </a:p>
        </p:txBody>
      </p:sp>
      <p:pic>
        <p:nvPicPr>
          <p:cNvPr id="8196" name="Picture 6" descr="1276936724_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214422"/>
            <a:ext cx="3344863" cy="4286280"/>
          </a:xfrm>
        </p:spPr>
      </p:pic>
      <p:sp>
        <p:nvSpPr>
          <p:cNvPr id="409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2" y="1428737"/>
            <a:ext cx="4929222" cy="542926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		</a:t>
            </a:r>
            <a:endParaRPr lang="ru-RU" sz="20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000108"/>
            <a:ext cx="4857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При образовании юношества о чем надо больше всего стараться?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 том, чтобы стяжать ему просвещенна очеса сердца 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</a:t>
            </a:r>
            <a:r>
              <a:rPr lang="ru-RU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Ефес</a:t>
            </a:r>
            <a:r>
              <a:rPr 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 1, 18].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Не замечаете ли, что сердце наше — первый деятель в нашей жизни, и во всех почти познаниях наших зрение сердцем известных истин (идея) предшествует умственному познанию.  Идея принадлежит сердцу, а не уму — внутреннему человеку, а не внешнему. Поэтому весьма важное дело — просвещенна очеса сердца  при всех познаниях, но особенно при познании истин веры и правил нравственности.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7145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66FF"/>
                </a:solidFill>
                <a:latin typeface="Arial Black" pitchFamily="34" charset="0"/>
              </a:rPr>
              <a:t>Принципы педагогической деятельности </a:t>
            </a:r>
            <a:br>
              <a:rPr lang="ru-RU" sz="3200" dirty="0" smtClean="0">
                <a:solidFill>
                  <a:srgbClr val="0066FF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66FF"/>
                </a:solidFill>
                <a:latin typeface="Arial Black" pitchFamily="34" charset="0"/>
              </a:rPr>
              <a:t>св.прав. Иоанна </a:t>
            </a:r>
            <a:r>
              <a:rPr lang="ru-RU" sz="3200" dirty="0" err="1" smtClean="0">
                <a:solidFill>
                  <a:srgbClr val="0066FF"/>
                </a:solidFill>
                <a:latin typeface="Arial Black" pitchFamily="34" charset="0"/>
              </a:rPr>
              <a:t>Кронштадтского</a:t>
            </a:r>
            <a:r>
              <a:rPr lang="ru-RU" sz="3200" dirty="0" smtClean="0">
                <a:solidFill>
                  <a:srgbClr val="0066FF"/>
                </a:solidFill>
                <a:latin typeface="Arial Black" pitchFamily="34" charset="0"/>
              </a:rPr>
              <a:t>:</a:t>
            </a:r>
            <a:endParaRPr lang="ru-RU" sz="3200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282"/>
            <a:ext cx="8229600" cy="3571924"/>
          </a:xfrm>
        </p:spPr>
        <p:txBody>
          <a:bodyPr>
            <a:normAutofit fontScale="92500" lnSpcReduction="10000"/>
          </a:bodyPr>
          <a:lstStyle/>
          <a:p>
            <a:pPr marL="355600" indent="-355600" algn="ctr">
              <a:buClr>
                <a:srgbClr val="0000CC"/>
              </a:buClr>
              <a:buSzPct val="100000"/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00CC"/>
                </a:solidFill>
              </a:rPr>
              <a:t>Бог есть основа и источник всей жизни и всякого познания, цель и смысл человеческой жизни </a:t>
            </a:r>
          </a:p>
          <a:p>
            <a:pPr marL="457200" indent="-457200" algn="ctr">
              <a:buNone/>
            </a:pPr>
            <a:r>
              <a:rPr lang="ru-RU" sz="2200" b="1" dirty="0" smtClean="0">
                <a:solidFill>
                  <a:srgbClr val="0000CC"/>
                </a:solidFill>
              </a:rPr>
              <a:t>      и деятельности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      </a:t>
            </a:r>
            <a:r>
              <a:rPr lang="ru-RU" sz="1900" i="1" dirty="0" smtClean="0">
                <a:solidFill>
                  <a:srgbClr val="000000"/>
                </a:solidFill>
              </a:rPr>
              <a:t>«Без Христа суетно все образование. В основе всякого человеческого учения и дела должно быть евангельское  учение Христа»</a:t>
            </a:r>
          </a:p>
          <a:p>
            <a:pPr marL="457200" indent="-457200" algn="ctr">
              <a:buClr>
                <a:srgbClr val="0000CC"/>
              </a:buClr>
              <a:buSzPct val="100000"/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00CC"/>
                </a:solidFill>
              </a:rPr>
              <a:t>Преподавание должно быть простым и цельным</a:t>
            </a:r>
          </a:p>
          <a:p>
            <a:pPr marL="457200" indent="-457200">
              <a:buNone/>
            </a:pPr>
            <a:r>
              <a:rPr lang="ru-RU" sz="1900" i="1" dirty="0" smtClean="0"/>
              <a:t>      «Позаботимся о возможной простоте преподавания, не сором ли оказалось все, что было преподано искусственно и безжизненно? Область знаний безгранична... достаточно выбрать самое необходимое и привести это в стройную систему»</a:t>
            </a:r>
            <a:endParaRPr lang="ru-RU" sz="1900" i="1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301038" cy="52864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algn="ctr">
              <a:buClr>
                <a:srgbClr val="0000CC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CC"/>
                </a:solidFill>
              </a:rPr>
              <a:t>Преподавание должно быть неотделимым от воспитания, а воспитание должно иметь приоритет над обучением</a:t>
            </a:r>
          </a:p>
          <a:p>
            <a:pPr marL="457200" indent="-457200" algn="ctr">
              <a:buClr>
                <a:srgbClr val="0000CC"/>
              </a:buClr>
              <a:buSzPct val="100000"/>
              <a:buFont typeface="Wingdings" pitchFamily="2" charset="2"/>
              <a:buChar char="Ø"/>
            </a:pPr>
            <a:endParaRPr lang="ru-RU" sz="2400" b="1" dirty="0" smtClean="0">
              <a:solidFill>
                <a:srgbClr val="0000CC"/>
              </a:solidFill>
            </a:endParaRPr>
          </a:p>
          <a:p>
            <a:pPr marL="457200" indent="-457200">
              <a:buNone/>
            </a:pPr>
            <a:r>
              <a:rPr lang="ru-RU" sz="2100" dirty="0" smtClean="0"/>
              <a:t>    </a:t>
            </a:r>
            <a:r>
              <a:rPr lang="ru-RU" sz="1900" i="1" dirty="0" smtClean="0"/>
              <a:t>«Учитель должен воспитывать душу ребенка, а не просто набивать его голову информацией. «Можно и весьма много знать, как говорится, проглотить науку, быть весьма ученым человеком и в то же время, увы, быть негодным человеком и вредным членом общества».</a:t>
            </a:r>
          </a:p>
          <a:p>
            <a:pPr marL="457200" indent="-457200">
              <a:buNone/>
            </a:pPr>
            <a:endParaRPr lang="ru-RU" sz="1900" i="1" dirty="0" smtClean="0"/>
          </a:p>
          <a:p>
            <a:pPr marL="457200" indent="-457200">
              <a:buNone/>
            </a:pPr>
            <a:r>
              <a:rPr lang="ru-RU" sz="1900" i="1" dirty="0" smtClean="0"/>
              <a:t>   «При образовании чрезвычайно вредно развивать только рассудок и ум, оставляя без внимания сердце, – на сердце больше всего нужно обращать внимание, сердце – жизнь, но жизнь, испорченная грехом; нужно очистить этот источник жизни, нужно зажечь в нем чистый пламень жизни так, чтобы он горел и не угасал и давал направление всем мыслям, желаниям и стремлениям человека, всей его жизни».</a:t>
            </a:r>
          </a:p>
          <a:p>
            <a:pPr marL="457200" indent="-457200"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301038" cy="457203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algn="ctr">
              <a:buClr>
                <a:srgbClr val="0000CC"/>
              </a:buClr>
              <a:buSzPct val="100000"/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CC"/>
                </a:solidFill>
              </a:rPr>
              <a:t>Без благодатной помощи христианской Церкви невозможно полноценное воспитание, прежде всего - сердца</a:t>
            </a:r>
          </a:p>
          <a:p>
            <a:pPr marL="457200" indent="-457200">
              <a:buClr>
                <a:srgbClr val="0000CC"/>
              </a:buClr>
              <a:buSzPct val="100000"/>
              <a:buNone/>
            </a:pPr>
            <a:endParaRPr lang="ru-RU" sz="2000" b="1" dirty="0" smtClean="0">
              <a:solidFill>
                <a:srgbClr val="0000CC"/>
              </a:solidFill>
            </a:endParaRPr>
          </a:p>
          <a:p>
            <a:pPr algn="just">
              <a:buNone/>
            </a:pPr>
            <a:r>
              <a:rPr lang="ru-RU" sz="1800" i="1" dirty="0" smtClean="0"/>
              <a:t>    «Истинный Педагог у нас один – это Христос, и все совершается Им и через Него в душе ребенка. Один только есть Учитель, Который, собственно, научает, – Христос. Его слово внутри нас научает; где нет Его слова внутри нас, там слова вне звенящие – лишь шум пустой».  </a:t>
            </a:r>
          </a:p>
          <a:p>
            <a:pPr algn="just">
              <a:buNone/>
            </a:pPr>
            <a:endParaRPr lang="ru-RU" sz="1800" i="1" dirty="0" smtClean="0"/>
          </a:p>
          <a:p>
            <a:pPr algn="just">
              <a:buNone/>
            </a:pPr>
            <a:r>
              <a:rPr lang="ru-RU" sz="1800" i="1" dirty="0" smtClean="0"/>
              <a:t>   «Помните, что Господь Иисус Христос и теперь с вами всегда невидимо; Сам учит вас невидимо, внутренне, если только вы внимательны».</a:t>
            </a:r>
          </a:p>
          <a:p>
            <a:pPr algn="just">
              <a:buNone/>
            </a:pPr>
            <a:endParaRPr lang="ru-RU" sz="24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28860" y="500042"/>
            <a:ext cx="4929222" cy="7143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6215082"/>
          </a:xfrm>
        </p:spPr>
        <p:txBody>
          <a:bodyPr>
            <a:noAutofit/>
          </a:bodyPr>
          <a:lstStyle/>
          <a:p>
            <a:pPr marL="457200" indent="-457200" algn="ctr">
              <a:buClr>
                <a:srgbClr val="0000CC"/>
              </a:buClr>
              <a:buSzPct val="100000"/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CC"/>
                </a:solidFill>
              </a:rPr>
              <a:t>Педагогу нужно иметь дар любви к детям</a:t>
            </a:r>
          </a:p>
          <a:p>
            <a:pPr marL="457200" indent="-457200">
              <a:buNone/>
            </a:pPr>
            <a:r>
              <a:rPr lang="ru-RU" sz="1800" i="1" dirty="0" smtClean="0"/>
              <a:t>    </a:t>
            </a:r>
          </a:p>
          <a:p>
            <a:pPr marL="457200" indent="-457200">
              <a:buNone/>
            </a:pPr>
            <a:r>
              <a:rPr lang="ru-RU" sz="1800" i="1" dirty="0" smtClean="0"/>
              <a:t>     «Вы дети мои, ибо я родил и рождаю вас </a:t>
            </a:r>
            <a:r>
              <a:rPr lang="ru-RU" sz="1800" i="1" dirty="0" err="1" smtClean="0"/>
              <a:t>благовествованием</a:t>
            </a:r>
            <a:r>
              <a:rPr lang="ru-RU" sz="1800" i="1" dirty="0" smtClean="0"/>
              <a:t> о Христе Иисусе. Духовная кровь моя – наставления мои – текут в жилах ваших. Вы дети мои, потому что я имею вас всегда в сердце своем и молюсь за вас. Вы дети мои, потому что вы духовные чада мои. Вы дети мои, потому что я действительно, как священник, отец и вы называете меня батюшкою»</a:t>
            </a:r>
            <a:endParaRPr lang="ru-RU" sz="1800" i="1" baseline="30000" dirty="0" smtClean="0"/>
          </a:p>
          <a:p>
            <a:pPr marL="457200" indent="-457200"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0850" indent="-450850">
              <a:buNone/>
            </a:pPr>
            <a:endParaRPr lang="ru-RU" sz="2000" dirty="0" smtClean="0">
              <a:solidFill>
                <a:srgbClr val="000000"/>
              </a:solidFill>
            </a:endParaRPr>
          </a:p>
        </p:txBody>
      </p:sp>
      <p:pic>
        <p:nvPicPr>
          <p:cNvPr id="4" name="Рисунок 3" descr="Св. Иоанн Кронштадтский приводит бездомных детей в прию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429000"/>
            <a:ext cx="4429156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071538" y="592933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Св. Иоанн </a:t>
            </a:r>
            <a:r>
              <a:rPr lang="ru-RU" i="1" dirty="0" err="1" smtClean="0"/>
              <a:t>Кронштадтский</a:t>
            </a:r>
            <a:r>
              <a:rPr lang="ru-RU" i="1" dirty="0" smtClean="0"/>
              <a:t> приводит бездомных детей в приют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28860" y="500042"/>
            <a:ext cx="4929222" cy="7143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4500594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algn="ctr">
              <a:buClr>
                <a:srgbClr val="0000CC"/>
              </a:buClr>
              <a:buSzPct val="100000"/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CC"/>
                </a:solidFill>
              </a:rPr>
              <a:t>Педагог должен иметь воодушевление от Духа Святого и нести ответственность за свою деятельность перед Богом</a:t>
            </a:r>
          </a:p>
          <a:p>
            <a:pPr marL="457200" indent="-457200">
              <a:buNone/>
            </a:pPr>
            <a:r>
              <a:rPr lang="ru-RU" sz="2000" dirty="0" smtClean="0"/>
              <a:t>     </a:t>
            </a:r>
          </a:p>
          <a:p>
            <a:pPr marL="457200" indent="-457200">
              <a:buNone/>
            </a:pPr>
            <a:r>
              <a:rPr lang="ru-RU" sz="2000" i="1" dirty="0" smtClean="0"/>
              <a:t>      </a:t>
            </a:r>
            <a:r>
              <a:rPr lang="ru-RU" sz="1800" i="1" dirty="0" smtClean="0"/>
              <a:t>Ибо дети – Его достояние, в них не только наше будущее, но и настоящее и особенно вечное будущее. «Блюди крепко, – напоминает отец Иоанн педагогам, – да не презришь в сердце единого от младенцев сих (</a:t>
            </a:r>
            <a:r>
              <a:rPr lang="ru-RU" sz="1800" i="1" dirty="0" err="1" smtClean="0"/>
              <a:t>Мф</a:t>
            </a:r>
            <a:r>
              <a:rPr lang="ru-RU" sz="1800" i="1" dirty="0" smtClean="0"/>
              <a:t>. 18: 10), почему-либо тебе не нравящегося. Ты презришь Ангела Божия, приставленного к нему. Ты презришь чадо Божие; ты презришь Самого Господа, Отца всех младенцев по преимуществу»</a:t>
            </a:r>
            <a:endParaRPr lang="ru-RU" sz="1800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28860" y="500042"/>
            <a:ext cx="4929222" cy="7143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000660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00CC"/>
              </a:buClr>
              <a:buSzPct val="100000"/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CC"/>
                </a:solidFill>
              </a:rPr>
              <a:t>Крайне вредна погоня за обилием знаний</a:t>
            </a:r>
          </a:p>
          <a:p>
            <a:pPr marL="457200" indent="-457200">
              <a:buNone/>
            </a:pPr>
            <a:r>
              <a:rPr lang="ru-RU" sz="1800" i="1" dirty="0" smtClean="0"/>
              <a:t>    "Не в том сила, чтобы преподавать многое, а в том, чтобы преподать немногое, но существенно нужное... Область знаний безгранична. Но область полезных и существенно необходимых знаний ограничена. Из множества достаточно выбрать самое необходимое и привести это в стройную систему, соображенную с количеством других предметов... В противном случае мы будем разрушать труды один другого»</a:t>
            </a:r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r>
              <a:rPr lang="ru-RU" sz="1800" i="1" dirty="0" smtClean="0"/>
              <a:t>    «Учитель должен воспитывать душу ребенка, а не просто набивать его голову информацией.  "Можно и весьма много знать, как говорится, проглотить науку, быть весьма ученым человеком и в то же время, увы, быть негодным человеком и вредным членом общества».</a:t>
            </a:r>
            <a:endParaRPr lang="ru-RU" sz="18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7901014" cy="107156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66FF"/>
                </a:solidFill>
                <a:latin typeface="Arial Black" pitchFamily="34" charset="0"/>
              </a:rPr>
              <a:t>Преподобный </a:t>
            </a:r>
            <a:br>
              <a:rPr lang="ru-RU" sz="3200" dirty="0" smtClean="0">
                <a:solidFill>
                  <a:srgbClr val="0066FF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66FF"/>
                </a:solidFill>
                <a:latin typeface="Arial Black" pitchFamily="34" charset="0"/>
              </a:rPr>
              <a:t>Иоанн </a:t>
            </a:r>
            <a:r>
              <a:rPr lang="ru-RU" sz="3200" dirty="0" err="1" smtClean="0">
                <a:solidFill>
                  <a:srgbClr val="0066FF"/>
                </a:solidFill>
                <a:latin typeface="Arial Black" pitchFamily="34" charset="0"/>
              </a:rPr>
              <a:t>Кронштадтский</a:t>
            </a:r>
            <a:endParaRPr lang="ru-RU" sz="3200" dirty="0" smtClean="0">
              <a:solidFill>
                <a:srgbClr val="0066FF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43372" y="2357430"/>
            <a:ext cx="4714908" cy="307183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000" dirty="0" smtClean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      </a:t>
            </a:r>
            <a:r>
              <a:rPr lang="ru-RU" sz="2400" dirty="0" smtClean="0"/>
              <a:t>Святой праведный Иоанн </a:t>
            </a:r>
            <a:r>
              <a:rPr lang="ru-RU" sz="2400" dirty="0" err="1" smtClean="0"/>
              <a:t>Кронштадтский</a:t>
            </a:r>
            <a:r>
              <a:rPr lang="ru-RU" sz="2400" dirty="0" smtClean="0"/>
              <a:t> (настоящее имя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400" dirty="0" smtClean="0"/>
              <a:t>Иван Ильич Сергиев)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400" dirty="0" smtClean="0"/>
              <a:t>родился 1 ноября 1829 г.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400" dirty="0" smtClean="0"/>
              <a:t>в селе Сура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400" dirty="0" smtClean="0"/>
              <a:t>Архангельской губернии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400" dirty="0" smtClean="0"/>
              <a:t> в семье сельского дьячка</a:t>
            </a:r>
            <a:endParaRPr lang="ru-RU" sz="2400" dirty="0" smtClean="0">
              <a:effectLst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tabLst>
                <a:tab pos="3138488" algn="l"/>
              </a:tabLst>
              <a:defRPr/>
            </a:pPr>
            <a:endParaRPr lang="ru-RU" sz="2400" dirty="0" smtClean="0"/>
          </a:p>
        </p:txBody>
      </p:sp>
      <p:pic>
        <p:nvPicPr>
          <p:cNvPr id="4099" name="Picture 7" descr="2365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2117314"/>
            <a:ext cx="3148007" cy="381833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28860" y="500042"/>
            <a:ext cx="4929222" cy="7143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357850"/>
          </a:xfrm>
        </p:spPr>
        <p:txBody>
          <a:bodyPr>
            <a:noAutofit/>
          </a:bodyPr>
          <a:lstStyle/>
          <a:p>
            <a:pPr marL="457200" indent="-457200" algn="ctr">
              <a:buClr>
                <a:srgbClr val="0000CC"/>
              </a:buClr>
              <a:buSzPct val="100000"/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CC"/>
                </a:solidFill>
              </a:rPr>
              <a:t>Нужно вовремя замечать и всеми силами исцелять душевную порчу, не смешивая при этом человека со злом, которое в нем</a:t>
            </a:r>
          </a:p>
          <a:p>
            <a:pPr marL="457200" indent="-457200" algn="just">
              <a:buNone/>
            </a:pPr>
            <a:r>
              <a:rPr lang="ru-RU" sz="1800" i="1" dirty="0" smtClean="0"/>
              <a:t>     «Которого ребенка не прогрели родители и ближние до корня души, до корней всех чувств его, тот так и останется мертв духом для Бога и добрых дел». </a:t>
            </a:r>
            <a:endParaRPr lang="ru-RU" sz="1800" i="1" baseline="30000" dirty="0" smtClean="0"/>
          </a:p>
          <a:p>
            <a:pPr marL="457200" indent="-457200" algn="just">
              <a:buNone/>
            </a:pPr>
            <a:r>
              <a:rPr lang="ru-RU" sz="1800" i="1" dirty="0" smtClean="0"/>
              <a:t>      «Предостерегайте детей в отношении греха и его последствий! Не оставляйте детей без внимания относительно искоренения из сердца их плевел грехов, скверных, лукавых и </a:t>
            </a:r>
            <a:r>
              <a:rPr lang="ru-RU" sz="1800" i="1" dirty="0" err="1" smtClean="0"/>
              <a:t>хульных</a:t>
            </a:r>
            <a:r>
              <a:rPr lang="ru-RU" sz="1800" i="1" dirty="0" smtClean="0"/>
              <a:t> помышлений, греховных страстей, наклонностей и привычек, из которых слагается и наша жизнь. Враг спасения и плоть грешная не щадят и детей, семена всех грехов есть и в них. Представьте детям все опасности и скорбные последствия их грехов, чтобы они по неведению и </a:t>
            </a:r>
            <a:r>
              <a:rPr lang="ru-RU" sz="1800" i="1" dirty="0" err="1" smtClean="0"/>
              <a:t>невразумлению</a:t>
            </a:r>
            <a:r>
              <a:rPr lang="ru-RU" sz="1800" i="1" dirty="0" smtClean="0"/>
              <a:t> от старших не утвердились на пути жизни в греховных пристрастиях и навыках, которые с возрастом умножаются и растут».</a:t>
            </a:r>
          </a:p>
          <a:p>
            <a:pPr marL="457200" indent="-457200">
              <a:buNone/>
            </a:pPr>
            <a:endParaRPr lang="ru-RU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329642" cy="407196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 Личный пример учителя, ориентирующий и препровождающий к небесному Первоучителю - Господу нашему Иисусу Христу.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2. Благодатная помощь от Бога по молитвам и участию в церковных таинствах.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3. 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+mn-lt"/>
              </a:rPr>
              <a:t>Духовническое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 руководство воспитуемым.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4. Душеполезное обучение, прежде всего Закону Божьему, а также общение, чтение, наставление о старших и более опытных.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5.Благотворная христианская среда, которую представляет православная семья и церковная община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 Black" pitchFamily="34" charset="0"/>
              </a:rPr>
            </a:br>
            <a:endParaRPr lang="ru-RU" sz="2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7786742" cy="15716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66FF"/>
                </a:solidFill>
                <a:latin typeface="Arial Black" pitchFamily="34" charset="0"/>
              </a:rPr>
              <a:t>Важнейшие факторы воспитания в педагогических воззрениях отца Иоанна</a:t>
            </a:r>
          </a:p>
          <a:p>
            <a:pPr algn="just">
              <a:buNone/>
            </a:pPr>
            <a:endParaRPr lang="ru-RU" sz="24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86124"/>
            <a:ext cx="8329642" cy="2928958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rgbClr val="000000"/>
                </a:solidFill>
                <a:latin typeface="+mn-lt"/>
              </a:rPr>
              <a:t>     При образовании чрезвычайно вредно развивать только рассудок и ум, оставляя без внимания сердце, — на сердце больше всего нужно обращать внимание; сердце — жизнь, но жизнь, испорченная грехом; нужно очистить этот источник жизни, нужно зажечь в нем чистый пламень жизни, так чтобы он горел и не угасал, и давал направление всем мыслям, желаниям и стремлениям человека, всей его жизни. Общество растленно именно от недостатка воспитания христианского. </a:t>
            </a:r>
            <a:endParaRPr lang="ru-RU" sz="2000" b="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00" r="5600"/>
          <a:stretch>
            <a:fillRect/>
          </a:stretch>
        </p:blipFill>
        <p:spPr bwMode="auto">
          <a:xfrm>
            <a:off x="2714612" y="571480"/>
            <a:ext cx="37017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00496" y="785794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+mn-lt"/>
              </a:rPr>
              <a:t>Родители </a:t>
            </a:r>
          </a:p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+mn-lt"/>
              </a:rPr>
              <a:t>и воспитатели!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+mn-lt"/>
              </a:rPr>
              <a:t>«Остерегайте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детей своих со всею заботливостью от капризов пред вами, иначе дети скоро забудут цену вашей любви, заразят свое сердце злобою, рано потеряют святую, искреннюю, горячую любовь сердца, а по достижении совершенного возраста горько будут жаловаться на то, что в юности слишком много лелеяли их, потворствовали капризам их сердца. Каприз — зародыш сердечной порчи, ржа сердца, моль любви, семя злобы, мерзость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Господу».</a:t>
            </a:r>
            <a:endParaRPr lang="ru-RU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311152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733" r="5733"/>
          <a:stretch>
            <a:fillRect/>
          </a:stretch>
        </p:blipFill>
        <p:spPr bwMode="auto">
          <a:xfrm>
            <a:off x="571472" y="642918"/>
            <a:ext cx="3104894" cy="25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143372" y="857232"/>
            <a:ext cx="4357718" cy="5072098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ru-RU" sz="1800" dirty="0" smtClean="0"/>
              <a:t>	</a:t>
            </a:r>
            <a:r>
              <a:rPr lang="ru-RU" sz="1800" dirty="0" smtClean="0"/>
              <a:t>«</a:t>
            </a:r>
            <a:r>
              <a:rPr lang="ru-RU" sz="1800" dirty="0" smtClean="0">
                <a:solidFill>
                  <a:srgbClr val="000000"/>
                </a:solidFill>
                <a:effectLst/>
              </a:rPr>
              <a:t>Удивительная </a:t>
            </a:r>
            <a:r>
              <a:rPr lang="ru-RU" sz="1800" dirty="0" smtClean="0">
                <a:solidFill>
                  <a:srgbClr val="000000"/>
                </a:solidFill>
                <a:effectLst/>
              </a:rPr>
              <a:t>болезнь явилась нынче, — </a:t>
            </a:r>
          </a:p>
          <a:p>
            <a:pPr algn="ctr" eaLnBrk="1" hangingPunct="1"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effectLst/>
              </a:rPr>
              <a:t>это страсть к развлечениям. Никогда не было такой потребности к развлечениям, как нынче. Это прямой показатель того, что людям нечем стало жить, что они разучились жить серьезною жизнью, трудом на пользу нуждающихся и внутреннею духовною жизнью, и начали скучать! И меняют глубину и содержание духовной жизни на развлечения! Какое безумие! Точно дети лишенные разума</a:t>
            </a:r>
            <a:r>
              <a:rPr lang="ru-RU" sz="1800" dirty="0" smtClean="0">
                <a:solidFill>
                  <a:srgbClr val="000000"/>
                </a:solidFill>
                <a:effectLst/>
              </a:rPr>
              <a:t>!»</a:t>
            </a:r>
            <a:endParaRPr lang="ru-RU" sz="1800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4288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AutoShape 2" descr="https://storage.myseldon.com/news_pict_6A/6A7DCA85A6A3CBD85DE08CFB7CB62E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storage.myseldon.com/news_pict_6A/6A7DCA85A6A3CBD85DE08CFB7CB62E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7" name="Picture 5" descr="C:\Documents and Settings\Детсад\Рабочий стол\blog_153934790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71810"/>
            <a:ext cx="3349580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643306" y="1714488"/>
            <a:ext cx="5175257" cy="3214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000000"/>
                </a:solidFill>
              </a:rPr>
              <a:t>Величаем </a:t>
            </a:r>
            <a:r>
              <a:rPr lang="ru-RU" sz="2400" dirty="0" err="1" smtClean="0">
                <a:solidFill>
                  <a:srgbClr val="000000"/>
                </a:solidFill>
              </a:rPr>
              <a:t>тя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</a:p>
          <a:p>
            <a:pPr algn="ctr">
              <a:buNone/>
            </a:pPr>
            <a:r>
              <a:rPr lang="ru-RU" sz="2400" dirty="0" err="1" smtClean="0">
                <a:solidFill>
                  <a:srgbClr val="000000"/>
                </a:solidFill>
              </a:rPr>
              <a:t>Святый</a:t>
            </a:r>
            <a:r>
              <a:rPr lang="ru-RU" sz="2400" dirty="0" smtClean="0">
                <a:solidFill>
                  <a:srgbClr val="000000"/>
                </a:solidFill>
              </a:rPr>
              <a:t> праведный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отче наш </a:t>
            </a:r>
            <a:r>
              <a:rPr lang="ru-RU" sz="2400" dirty="0" err="1" smtClean="0">
                <a:solidFill>
                  <a:srgbClr val="000000"/>
                </a:solidFill>
              </a:rPr>
              <a:t>Иоане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и чтим святую память твою,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ты </a:t>
            </a:r>
            <a:r>
              <a:rPr lang="ru-RU" sz="2400" dirty="0" err="1" smtClean="0">
                <a:solidFill>
                  <a:srgbClr val="000000"/>
                </a:solidFill>
              </a:rPr>
              <a:t>бо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молиши</a:t>
            </a:r>
            <a:r>
              <a:rPr lang="ru-RU" sz="2400" dirty="0" smtClean="0">
                <a:solidFill>
                  <a:srgbClr val="000000"/>
                </a:solidFill>
              </a:rPr>
              <a:t> о нас Христа, Бога нашего! </a:t>
            </a:r>
          </a:p>
          <a:p>
            <a:pPr algn="ctr">
              <a:buNone/>
            </a:pPr>
            <a:r>
              <a:rPr lang="ru-RU" sz="2400" dirty="0" smtClean="0"/>
              <a:t>  </a:t>
            </a:r>
          </a:p>
        </p:txBody>
      </p:sp>
      <p:pic>
        <p:nvPicPr>
          <p:cNvPr id="11267" name="Picture 4" descr="ioan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3071834" cy="481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928802"/>
            <a:ext cx="6675455" cy="2643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	</a:t>
            </a:r>
            <a:r>
              <a:rPr lang="ru-RU" sz="4400" dirty="0" smtClean="0">
                <a:solidFill>
                  <a:srgbClr val="0066FF"/>
                </a:solidFill>
                <a:latin typeface="Arial Black" pitchFamily="34" charset="0"/>
              </a:rPr>
              <a:t>Спасибо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66FF"/>
                </a:solidFill>
                <a:latin typeface="Arial Black" pitchFamily="34" charset="0"/>
              </a:rPr>
              <a:t>за внимание!  </a:t>
            </a:r>
          </a:p>
        </p:txBody>
      </p:sp>
      <p:sp>
        <p:nvSpPr>
          <p:cNvPr id="38914" name="AutoShape 2" descr="https://ds04.infourok.ru/uploads/ex/1053/0000c01a-86981ce8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	</a:t>
            </a:r>
            <a:endParaRPr lang="ru-RU" sz="2400" dirty="0" smtClean="0">
              <a:effectLst/>
            </a:endParaRPr>
          </a:p>
        </p:txBody>
      </p:sp>
      <p:pic>
        <p:nvPicPr>
          <p:cNvPr id="1026" name="Picture 2" descr="C:\Documents and Settings\Детсад\Рабочий стол\МОЯ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579017" cy="50006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142984"/>
            <a:ext cx="414340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+mn-lt"/>
              </a:rPr>
              <a:t>С </a:t>
            </a:r>
            <a:r>
              <a:rPr lang="ru-RU" sz="2400" dirty="0" smtClean="0">
                <a:latin typeface="+mn-lt"/>
              </a:rPr>
              <a:t>девяти </a:t>
            </a:r>
            <a:r>
              <a:rPr lang="ru-RU" sz="2400" dirty="0" smtClean="0">
                <a:latin typeface="+mn-lt"/>
              </a:rPr>
              <a:t>лет обучался в приходском Архангельском училище. </a:t>
            </a:r>
          </a:p>
          <a:p>
            <a:pPr algn="ctr"/>
            <a:r>
              <a:rPr lang="ru-RU" sz="2400" dirty="0" smtClean="0">
                <a:latin typeface="+mn-lt"/>
              </a:rPr>
              <a:t>Трудно давалась ему грамота, из-за чего он сильно скорбел и молил Бога о помощи</a:t>
            </a:r>
            <a:endParaRPr lang="ru-RU" sz="2400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	</a:t>
            </a:r>
            <a:endParaRPr lang="ru-RU" sz="2400" dirty="0" smtClean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714488"/>
            <a:ext cx="350046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+mn-lt"/>
              </a:rPr>
              <a:t>В 1855 г. Иоанн стал священником Андреевского собора в Кронштадте, </a:t>
            </a:r>
          </a:p>
          <a:p>
            <a:pPr algn="ctr"/>
            <a:r>
              <a:rPr lang="ru-RU" sz="2400" dirty="0" smtClean="0">
                <a:latin typeface="+mn-lt"/>
              </a:rPr>
              <a:t>где прослужил</a:t>
            </a:r>
          </a:p>
          <a:p>
            <a:pPr algn="ctr"/>
            <a:r>
              <a:rPr lang="ru-RU" sz="2400" dirty="0" smtClean="0">
                <a:latin typeface="+mn-lt"/>
              </a:rPr>
              <a:t> 53 года</a:t>
            </a: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Детсад\Рабочий стол\МНЕ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3643339" cy="48504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	</a:t>
            </a:r>
            <a:endParaRPr lang="ru-RU" sz="2400" dirty="0" smtClean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2357430"/>
            <a:ext cx="3500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+mn-lt"/>
              </a:rPr>
              <a:t>С 1857 по 1862 г.г. преподавал Закон Божий в </a:t>
            </a:r>
            <a:r>
              <a:rPr lang="ru-RU" sz="2400" dirty="0" err="1" smtClean="0">
                <a:latin typeface="+mn-lt"/>
              </a:rPr>
              <a:t>Кронштадском</a:t>
            </a:r>
            <a:r>
              <a:rPr lang="ru-RU" sz="2400" dirty="0" smtClean="0">
                <a:latin typeface="+mn-lt"/>
              </a:rPr>
              <a:t> уездном училище.</a:t>
            </a:r>
          </a:p>
          <a:p>
            <a:pPr algn="ctr"/>
            <a:r>
              <a:rPr lang="ru-RU" sz="2400" dirty="0" smtClean="0">
                <a:latin typeface="+mn-lt"/>
              </a:rPr>
              <a:t>С 1862 по 1889 г.г. в </a:t>
            </a:r>
            <a:r>
              <a:rPr lang="ru-RU" sz="2400" dirty="0" err="1" smtClean="0">
                <a:latin typeface="+mn-lt"/>
              </a:rPr>
              <a:t>Кронштадской</a:t>
            </a:r>
            <a:r>
              <a:rPr lang="ru-RU" sz="2400" dirty="0" smtClean="0">
                <a:latin typeface="+mn-lt"/>
              </a:rPr>
              <a:t> гимназии</a:t>
            </a:r>
            <a:endParaRPr lang="ru-RU" dirty="0"/>
          </a:p>
        </p:txBody>
      </p:sp>
      <p:pic>
        <p:nvPicPr>
          <p:cNvPr id="5" name="Рисунок 4" descr="http://www.pravoslavie.ru/sas/image/102555/255508.p.jpg?0.96072773177192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14554"/>
            <a:ext cx="4071966" cy="3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428604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6FF"/>
                </a:solidFill>
                <a:latin typeface="Arial Black" pitchFamily="34" charset="0"/>
              </a:rPr>
              <a:t>Насущная важность «науки удаляться греха, побеждать грех  </a:t>
            </a:r>
          </a:p>
          <a:p>
            <a:pPr algn="ctr"/>
            <a:r>
              <a:rPr lang="ru-RU" sz="2800" dirty="0" smtClean="0">
                <a:solidFill>
                  <a:srgbClr val="0066FF"/>
                </a:solidFill>
                <a:latin typeface="Arial Black" pitchFamily="34" charset="0"/>
              </a:rPr>
              <a:t>и устремлять к добродетели через </a:t>
            </a:r>
          </a:p>
          <a:p>
            <a:pPr algn="ctr"/>
            <a:r>
              <a:rPr lang="ru-RU" sz="2800" dirty="0" smtClean="0">
                <a:solidFill>
                  <a:srgbClr val="0066FF"/>
                </a:solidFill>
                <a:latin typeface="Arial Black" pitchFamily="34" charset="0"/>
              </a:rPr>
              <a:t>христианскую жизнь»</a:t>
            </a:r>
            <a:endParaRPr lang="ru-RU" sz="28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29132"/>
            <a:ext cx="8183880" cy="142876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latin typeface="+mn-lt"/>
              </a:rPr>
              <a:t>К Иоанну стали обращаться за помощью не только жители Кронштадта, но и Петербурга, а затем и со всей России и из-за границы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5" name="Picture 3" descr="C:\Documents and Settings\Детсад\Рабочий стол\М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3429024" cy="3429024"/>
          </a:xfrm>
          <a:prstGeom prst="rect">
            <a:avLst/>
          </a:prstGeom>
          <a:noFill/>
        </p:spPr>
      </p:pic>
      <p:pic>
        <p:nvPicPr>
          <p:cNvPr id="3076" name="Picture 4" descr="C:\Documents and Settings\Детсад\Рабочий стол\М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85794"/>
            <a:ext cx="3714776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Arial Black" pitchFamily="34" charset="0"/>
              </a:rPr>
              <a:t>   </a:t>
            </a:r>
            <a:r>
              <a:rPr lang="ru-RU" sz="3600" dirty="0" smtClean="0">
                <a:solidFill>
                  <a:srgbClr val="0066FF"/>
                </a:solidFill>
                <a:latin typeface="Arial Black" pitchFamily="34" charset="0"/>
              </a:rPr>
              <a:t>Труды Иоанна </a:t>
            </a:r>
            <a:r>
              <a:rPr lang="ru-RU" sz="3600" dirty="0" err="1" smtClean="0">
                <a:solidFill>
                  <a:srgbClr val="0066FF"/>
                </a:solidFill>
                <a:latin typeface="Arial Black" pitchFamily="34" charset="0"/>
              </a:rPr>
              <a:t>Кронштадского</a:t>
            </a:r>
            <a:endParaRPr lang="ru-RU" sz="3600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214422"/>
            <a:ext cx="5143536" cy="44291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solidFill>
                <a:srgbClr val="000000"/>
              </a:solidFill>
              <a:effectLst/>
            </a:endParaRPr>
          </a:p>
          <a:p>
            <a:pPr marL="355600" indent="-355600">
              <a:buClr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effectLst/>
              </a:rPr>
              <a:t>«Правда о боге, мире и человеке»</a:t>
            </a:r>
          </a:p>
          <a:p>
            <a:pPr marL="355600" indent="-355600">
              <a:buClr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effectLst/>
              </a:rPr>
              <a:t>«Христианская философия»</a:t>
            </a:r>
          </a:p>
          <a:p>
            <a:pPr marL="355600" indent="-355600">
              <a:buClr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effectLst/>
              </a:rPr>
              <a:t>«Мысли Христианина»</a:t>
            </a:r>
          </a:p>
          <a:p>
            <a:pPr marL="355600" indent="-355600">
              <a:buClr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effectLst/>
              </a:rPr>
              <a:t>«Путь к  Богу»</a:t>
            </a:r>
          </a:p>
          <a:p>
            <a:pPr marL="355600" indent="-355600">
              <a:buClr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effectLst/>
              </a:rPr>
              <a:t>«Мысли о различных предметах христианской веры и нравственности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endParaRPr lang="ru-RU" sz="2400" dirty="0" smtClean="0">
              <a:solidFill>
                <a:srgbClr val="000000"/>
              </a:solidFill>
              <a:effectLst/>
            </a:endParaRP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6" name="Picture 2" descr="C:\Users\USER1\Documents\Презент. Иоанн Краншт\фото\фото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108771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	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0066FF"/>
                </a:solidFill>
                <a:latin typeface="Arial Black" pitchFamily="34" charset="0"/>
              </a:rPr>
              <a:t>Пастырский дневник</a:t>
            </a:r>
            <a:endParaRPr lang="ru-RU" sz="3200" dirty="0" smtClean="0">
              <a:solidFill>
                <a:srgbClr val="0066FF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1714488"/>
            <a:ext cx="4857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В полном собрании сочинений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о. Иоанна издания 1893 г.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«Моя жизнь во Христе»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занимает 3 тома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в 1000 с лишком страниц</a:t>
            </a:r>
          </a:p>
          <a:p>
            <a:endParaRPr lang="ru-RU" sz="2400" dirty="0" smtClean="0"/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Documents and Settings\Детсад\Рабочий стол\М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406781" cy="42291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428736"/>
            <a:ext cx="5429256" cy="560071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		</a:t>
            </a:r>
            <a:endParaRPr lang="ru-RU" sz="2400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6" name="Picture 6" descr="Иоан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3071834" cy="3929091"/>
          </a:xfrm>
        </p:spPr>
      </p:pic>
      <p:sp>
        <p:nvSpPr>
          <p:cNvPr id="5" name="Прямоугольник 4"/>
          <p:cNvSpPr/>
          <p:nvPr/>
        </p:nvSpPr>
        <p:spPr>
          <a:xfrm>
            <a:off x="3571868" y="1714488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«Нужно любить всякого человека и в грехе его, и в позоре его, — говорил о. Иоанн, — не нужно смешивать человека — этот образ Божий — со злом, которое в нём»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1864</TotalTime>
  <Words>1310</Words>
  <Application>Microsoft Office PowerPoint</Application>
  <PresentationFormat>Экран (4:3)</PresentationFormat>
  <Paragraphs>150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 Black</vt:lpstr>
      <vt:lpstr>Calibri</vt:lpstr>
      <vt:lpstr>Times New Roman</vt:lpstr>
      <vt:lpstr>Verdana</vt:lpstr>
      <vt:lpstr>Wingdings</vt:lpstr>
      <vt:lpstr>Wingdings 2</vt:lpstr>
      <vt:lpstr>Аспект</vt:lpstr>
      <vt:lpstr>   Итоговая работа по дисциплине «Основы православной педагогики» на тему: «Идеи о воспитании человека  святого праведника  Иоанна Кронштадского»</vt:lpstr>
      <vt:lpstr>       Преподобный  Иоанн Кронштадтский</vt:lpstr>
      <vt:lpstr>Презентация PowerPoint</vt:lpstr>
      <vt:lpstr>Презентация PowerPoint</vt:lpstr>
      <vt:lpstr>Презентация PowerPoint</vt:lpstr>
      <vt:lpstr>К Иоанну стали обращаться за помощью не только жители Кронштадта, но и Петербурга, а затем и со всей России и из-за границы</vt:lpstr>
      <vt:lpstr>   Труды Иоанна Кронштадского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об образовании</vt:lpstr>
      <vt:lpstr>         Принципы педагогической деятельности  св.прав. Иоанна Кронштадтского:</vt:lpstr>
      <vt:lpstr>Презентация PowerPoint</vt:lpstr>
      <vt:lpstr>Презентация PowerPoint</vt:lpstr>
      <vt:lpstr>       </vt:lpstr>
      <vt:lpstr>       </vt:lpstr>
      <vt:lpstr>       </vt:lpstr>
      <vt:lpstr>       </vt:lpstr>
      <vt:lpstr> Личный пример учителя, ориентирующий и препровождающий к небесному Первоучителю - Господу нашему Иисусу Христу. 2. Благодатная помощь от Бога по молитвам и участию в церковных таинствах. 3.  Духовническое руководство воспитуемым. 4. Душеполезное обучение, прежде всего Закону Божьему, а также общение, чтение, наставление о старших и более опытных. 5.Благотворная христианская среда, которую представляет православная семья и церковная община. </vt:lpstr>
      <vt:lpstr>     При образовании чрезвычайно вредно развивать только рассудок и ум, оставляя без внимания сердце, — на сердце больше всего нужно обращать внимание; сердце — жизнь, но жизнь, испорченная грехом; нужно очистить этот источник жизни, нужно зажечь в нем чистый пламень жизни, так чтобы он горел и не угасал, и давал направление всем мыслям, желаниям и стремлениям человека, всей его жизни. Общество растленно именно от недостатка воспитания христианского.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журнал « Иоанн Кронштадтский »</dc:title>
  <dc:creator>ЭДО</dc:creator>
  <cp:lastModifiedBy>Пользователь Windows</cp:lastModifiedBy>
  <cp:revision>158</cp:revision>
  <dcterms:created xsi:type="dcterms:W3CDTF">2011-02-20T14:30:11Z</dcterms:created>
  <dcterms:modified xsi:type="dcterms:W3CDTF">2020-05-26T08:14:09Z</dcterms:modified>
</cp:coreProperties>
</file>