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77" r:id="rId3"/>
    <p:sldId id="278" r:id="rId4"/>
    <p:sldId id="279" r:id="rId5"/>
    <p:sldId id="280" r:id="rId6"/>
    <p:sldId id="281" r:id="rId7"/>
    <p:sldId id="258" r:id="rId8"/>
    <p:sldId id="259" r:id="rId9"/>
    <p:sldId id="282" r:id="rId10"/>
    <p:sldId id="263" r:id="rId11"/>
    <p:sldId id="283" r:id="rId12"/>
    <p:sldId id="276" r:id="rId13"/>
    <p:sldId id="264" r:id="rId14"/>
    <p:sldId id="257" r:id="rId15"/>
    <p:sldId id="265" r:id="rId16"/>
    <p:sldId id="284" r:id="rId17"/>
    <p:sldId id="267" r:id="rId18"/>
    <p:sldId id="268" r:id="rId19"/>
    <p:sldId id="285" r:id="rId20"/>
    <p:sldId id="269"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autoAdjust="0"/>
    <p:restoredTop sz="87952" autoAdjust="0"/>
  </p:normalViewPr>
  <p:slideViewPr>
    <p:cSldViewPr snapToObjects="1">
      <p:cViewPr varScale="1">
        <p:scale>
          <a:sx n="77" d="100"/>
          <a:sy n="77" d="100"/>
        </p:scale>
        <p:origin x="-63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Objects="1" showGuides="1">
      <p:cViewPr varScale="1">
        <p:scale>
          <a:sx n="66" d="100"/>
          <a:sy n="66" d="100"/>
        </p:scale>
        <p:origin x="-2040"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EEC41B-C5C4-4B01-A18D-81EDCB8E7BD0}" type="datetimeFigureOut">
              <a:rPr lang="ru-RU" smtClean="0"/>
              <a:pPr/>
              <a:t>09.08.2020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45A3C5-8020-4D11-BFDA-0EFF60246ADC}"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F64852-FC9D-4DCD-99C5-B2C95CD46345}" type="datetimeFigureOut">
              <a:rPr lang="ru-RU" smtClean="0"/>
              <a:pPr/>
              <a:t>09.08.2020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771EEC-E1A3-40C7-A199-0E22C285D6D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7" y="3550127"/>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5" y="3550127"/>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09.08.2020</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09.08.2020</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09.08.2020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5"/>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3"/>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09.08.2020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09.08.2020</a:t>
            </a:fld>
            <a:endParaRPr lang="ru-RU"/>
          </a:p>
        </p:txBody>
      </p:sp>
      <p:sp>
        <p:nvSpPr>
          <p:cNvPr id="3" name="Текст 2"/>
          <p:cNvSpPr>
            <a:spLocks noGrp="1"/>
          </p:cNvSpPr>
          <p:nvPr>
            <p:ph type="body" idx="1"/>
          </p:nvPr>
        </p:nvSpPr>
        <p:spPr>
          <a:xfrm>
            <a:off x="457201"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1"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20"/>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20"/>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09.08.2020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09.08.2020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09.08.2020</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09.08.2020</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1"/>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09.08.2020</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smtClean="0"/>
              <a:t>Тема: « Роль русских святых в духовном воспитании общества».</a:t>
            </a:r>
          </a:p>
          <a:p>
            <a:r>
              <a:rPr lang="ru-RU" smtClean="0"/>
              <a:t>Подготовила : воспитатель МДОУ д </a:t>
            </a:r>
            <a:r>
              <a:rPr lang="en-US" smtClean="0"/>
              <a:t>/</a:t>
            </a:r>
            <a:r>
              <a:rPr lang="ru-RU" smtClean="0"/>
              <a:t>с №1 общеразвивающего вида</a:t>
            </a:r>
          </a:p>
          <a:p>
            <a:r>
              <a:rPr lang="ru-RU" smtClean="0"/>
              <a:t>п. Ракитное. </a:t>
            </a:r>
          </a:p>
          <a:p>
            <a:r>
              <a:rPr lang="ru-RU" smtClean="0"/>
              <a:t>Огиенко Любовь Владимировна.</a:t>
            </a:r>
          </a:p>
          <a:p>
            <a:r>
              <a:rPr lang="ru-RU" smtClean="0"/>
              <a:t>2020г.</a:t>
            </a:r>
          </a:p>
          <a:p>
            <a:endParaRPr lang="ru-RU" smtClean="0"/>
          </a:p>
          <a:p>
            <a:endParaRPr lang="ru-RU" dirty="0"/>
          </a:p>
        </p:txBody>
      </p:sp>
      <p:sp>
        <p:nvSpPr>
          <p:cNvPr id="2" name="Заголовок 1"/>
          <p:cNvSpPr>
            <a:spLocks noGrp="1"/>
          </p:cNvSpPr>
          <p:nvPr>
            <p:ph type="ctrTitle"/>
          </p:nvPr>
        </p:nvSpPr>
        <p:spPr/>
        <p:txBody>
          <a:bodyPr/>
          <a:lstStyle/>
          <a:p>
            <a:r>
              <a:rPr lang="ru-RU" smtClean="0"/>
              <a:t>Зачетная работа по курсу « Основы православной педагогики».</a:t>
            </a:r>
            <a:endParaRPr lang="ru-RU" dirty="0"/>
          </a:p>
        </p:txBody>
      </p:sp>
    </p:spTree>
  </p:cSld>
  <p:clrMapOvr>
    <a:masterClrMapping/>
  </p:clrMapOvr>
  <p:transition advTm="6578">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5" y="285729"/>
            <a:ext cx="8286808" cy="1754326"/>
          </a:xfrm>
          <a:prstGeom prst="rect">
            <a:avLst/>
          </a:prstGeom>
        </p:spPr>
        <p:txBody>
          <a:bodyPr wrap="square">
            <a:spAutoFit/>
          </a:bodyPr>
          <a:lstStyle/>
          <a:p>
            <a:r>
              <a:rPr lang="ru-RU" dirty="0" smtClean="0"/>
              <a:t>В 1933 году от туберкулеза скончалась любимая супруга отца </a:t>
            </a:r>
            <a:r>
              <a:rPr lang="ru-RU" dirty="0" err="1" smtClean="0"/>
              <a:t>Димитрия</a:t>
            </a:r>
            <a:r>
              <a:rPr lang="ru-RU" dirty="0" smtClean="0"/>
              <a:t>, Антонина Викторовна. Батюшка в больнице приобщил её Святых Христовых Тайн. На его попечении остались три несовершеннолетние дочери. В 1940 году арестован в селе Михайловка </a:t>
            </a:r>
            <a:r>
              <a:rPr lang="ru-RU" dirty="0" err="1" smtClean="0"/>
              <a:t>Солонянского</a:t>
            </a:r>
            <a:r>
              <a:rPr lang="ru-RU" dirty="0" smtClean="0"/>
              <a:t> района Днепропетровской области за тайное совершение богослужения на дому. Осуждён к 10 годам лишения свободы. Отбывал заключение в городе </a:t>
            </a:r>
            <a:r>
              <a:rPr lang="ru-RU" dirty="0" err="1" smtClean="0"/>
              <a:t>Игарка</a:t>
            </a:r>
            <a:r>
              <a:rPr lang="ru-RU" dirty="0" smtClean="0"/>
              <a:t> Красноярского края.</a:t>
            </a:r>
            <a:endParaRPr lang="ru-RU" dirty="0"/>
          </a:p>
        </p:txBody>
      </p:sp>
      <p:sp>
        <p:nvSpPr>
          <p:cNvPr id="3" name="Прямоугольник 2"/>
          <p:cNvSpPr/>
          <p:nvPr/>
        </p:nvSpPr>
        <p:spPr>
          <a:xfrm>
            <a:off x="500033" y="2000241"/>
            <a:ext cx="8215371" cy="1754326"/>
          </a:xfrm>
          <a:prstGeom prst="rect">
            <a:avLst/>
          </a:prstGeom>
        </p:spPr>
        <p:txBody>
          <a:bodyPr wrap="square">
            <a:spAutoFit/>
          </a:bodyPr>
          <a:lstStyle/>
          <a:p>
            <a:r>
              <a:rPr lang="ru-RU" dirty="0" smtClean="0"/>
              <a:t>По окончании срока заключения в 1950 году получил ещё четыре года ссылки. Ссылку отбывал в Казахстане, в районе озера Балхаш . Окончена в 1954 году. С 1955 года по 1960 год служил священником в селе Верхний Токмак Запорожской области . В 1960 году назначен священником храма в селе Михайловка </a:t>
            </a:r>
            <a:r>
              <a:rPr lang="ru-RU" dirty="0" err="1" smtClean="0"/>
              <a:t>Кринического</a:t>
            </a:r>
            <a:r>
              <a:rPr lang="ru-RU" dirty="0" smtClean="0"/>
              <a:t> района Днепропетровской области. В том же году служил настоятелем в кафедрального собора Днепропетровска.</a:t>
            </a:r>
            <a:endParaRPr lang="ru-RU" dirty="0"/>
          </a:p>
        </p:txBody>
      </p:sp>
      <p:pic>
        <p:nvPicPr>
          <p:cNvPr id="4098" name="Picture 2" descr="C:\Documents and Settings\UserXP\Рабочий стол\0hv_0812.jpg"/>
          <p:cNvPicPr>
            <a:picLocks noChangeAspect="1" noChangeArrowheads="1"/>
          </p:cNvPicPr>
          <p:nvPr/>
        </p:nvPicPr>
        <p:blipFill>
          <a:blip r:embed="rId2"/>
          <a:srcRect/>
          <a:stretch>
            <a:fillRect/>
          </a:stretch>
        </p:blipFill>
        <p:spPr bwMode="auto">
          <a:xfrm>
            <a:off x="1071538" y="3714753"/>
            <a:ext cx="6929487" cy="2857520"/>
          </a:xfrm>
          <a:prstGeom prst="rect">
            <a:avLst/>
          </a:prstGeom>
          <a:noFill/>
        </p:spPr>
      </p:pic>
    </p:spTree>
  </p:cSld>
  <p:clrMapOvr>
    <a:masterClrMapping/>
  </p:clrMapOvr>
  <p:transition advTm="4064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
          </p:nvPr>
        </p:nvSpPr>
        <p:spPr>
          <a:xfrm>
            <a:off x="457200" y="457200"/>
            <a:ext cx="4471990" cy="5715000"/>
          </a:xfrm>
        </p:spPr>
        <p:txBody>
          <a:bodyPr>
            <a:normAutofit fontScale="92500" lnSpcReduction="20000"/>
          </a:bodyPr>
          <a:lstStyle/>
          <a:p>
            <a:r>
              <a:rPr lang="ru-RU" dirty="0" smtClean="0"/>
              <a:t>Арест и ссылка Его арестовывали много раз, но, допросив и предупредив, отпускали. В 1941 году отец </a:t>
            </a:r>
            <a:r>
              <a:rPr lang="ru-RU" dirty="0" err="1" smtClean="0"/>
              <a:t>Димитрий</a:t>
            </a:r>
            <a:r>
              <a:rPr lang="ru-RU" dirty="0" smtClean="0"/>
              <a:t> был арестован и осуждён по статье 54 на десять лет. Но и в ссылке, в Красноярском крае, он продолжал свое священническое служение: служил литургию и совершал все таинства. Только в 1955 году ссылка была отменена. После освобождения отцу </a:t>
            </a:r>
            <a:r>
              <a:rPr lang="ru-RU" dirty="0" err="1" smtClean="0"/>
              <a:t>Димитрию</a:t>
            </a:r>
            <a:r>
              <a:rPr lang="ru-RU" dirty="0" smtClean="0"/>
              <a:t> удалось получить место клирика в Петропавловском храме в городе Куйбышеве.</a:t>
            </a:r>
          </a:p>
          <a:p>
            <a:endParaRPr lang="ru-RU" dirty="0"/>
          </a:p>
        </p:txBody>
      </p:sp>
      <p:sp>
        <p:nvSpPr>
          <p:cNvPr id="3" name="Текст 2"/>
          <p:cNvSpPr>
            <a:spLocks noGrp="1"/>
          </p:cNvSpPr>
          <p:nvPr>
            <p:ph type="body" idx="2"/>
          </p:nvPr>
        </p:nvSpPr>
        <p:spPr>
          <a:xfrm>
            <a:off x="4786314" y="1600200"/>
            <a:ext cx="3979734" cy="3733800"/>
          </a:xfrm>
        </p:spPr>
        <p:txBody>
          <a:bodyPr/>
          <a:lstStyle/>
          <a:p>
            <a:endParaRPr lang="ru-RU" dirty="0"/>
          </a:p>
        </p:txBody>
      </p:sp>
      <p:pic>
        <p:nvPicPr>
          <p:cNvPr id="5" name="Picture 2" descr="C:\Documents and Settings\UserXP\Рабочий стол\pet-pav.jpg"/>
          <p:cNvPicPr>
            <a:picLocks noChangeAspect="1" noChangeArrowheads="1"/>
          </p:cNvPicPr>
          <p:nvPr/>
        </p:nvPicPr>
        <p:blipFill>
          <a:blip r:embed="rId2"/>
          <a:srcRect/>
          <a:stretch>
            <a:fillRect/>
          </a:stretch>
        </p:blipFill>
        <p:spPr bwMode="auto">
          <a:xfrm>
            <a:off x="4786314" y="857232"/>
            <a:ext cx="4214842" cy="5143536"/>
          </a:xfrm>
          <a:prstGeom prst="rect">
            <a:avLst/>
          </a:prstGeom>
          <a:noFill/>
        </p:spPr>
      </p:pic>
    </p:spTree>
  </p:cSld>
  <p:clrMapOvr>
    <a:masterClrMapping/>
  </p:clrMapOvr>
  <p:transition advTm="30641">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428604"/>
            <a:ext cx="7672413" cy="1500198"/>
          </a:xfrm>
        </p:spPr>
        <p:txBody>
          <a:bodyPr/>
          <a:lstStyle/>
          <a:p>
            <a:r>
              <a:rPr lang="ru-RU" sz="1600" b="1" dirty="0" smtClean="0"/>
              <a:t>Отец Серафим просто, без малейшего тщеславия говорил о вещах духовных. Если у слушателя была к нему вера, то через беседу со старцем он воспринимал, в доступной ему мере, то благодатное состояние, в котором находился сам батюшка. Кротость, смирение, дар подлинной молитвы чудесным образом преображали сердца тех, кто был рядом с ним.</a:t>
            </a:r>
          </a:p>
        </p:txBody>
      </p:sp>
      <p:sp>
        <p:nvSpPr>
          <p:cNvPr id="3" name="Текст 2"/>
          <p:cNvSpPr>
            <a:spLocks noGrp="1"/>
          </p:cNvSpPr>
          <p:nvPr>
            <p:ph type="body" idx="1"/>
          </p:nvPr>
        </p:nvSpPr>
        <p:spPr>
          <a:xfrm>
            <a:off x="685800" y="2143116"/>
            <a:ext cx="7924800" cy="3800485"/>
          </a:xfrm>
        </p:spPr>
        <p:txBody>
          <a:bodyPr/>
          <a:lstStyle/>
          <a:p>
            <a:endParaRPr lang="ru-RU" dirty="0"/>
          </a:p>
        </p:txBody>
      </p:sp>
      <p:pic>
        <p:nvPicPr>
          <p:cNvPr id="1026" name="Picture 2" descr="C:\Documents and Settings\UserXP\Рабочий стол\12041a185ce893d51aedad4ac2489177.jpg"/>
          <p:cNvPicPr>
            <a:picLocks noChangeAspect="1" noChangeArrowheads="1"/>
          </p:cNvPicPr>
          <p:nvPr/>
        </p:nvPicPr>
        <p:blipFill>
          <a:blip r:embed="rId2"/>
          <a:srcRect/>
          <a:stretch>
            <a:fillRect/>
          </a:stretch>
        </p:blipFill>
        <p:spPr bwMode="auto">
          <a:xfrm>
            <a:off x="685801" y="1928802"/>
            <a:ext cx="7934324" cy="4581536"/>
          </a:xfrm>
          <a:prstGeom prst="rect">
            <a:avLst/>
          </a:prstGeom>
          <a:noFill/>
        </p:spPr>
      </p:pic>
    </p:spTree>
  </p:cSld>
  <p:clrMapOvr>
    <a:masterClrMapping/>
  </p:clrMapOvr>
  <p:transition advTm="30281">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5" y="357167"/>
            <a:ext cx="8286808" cy="1754326"/>
          </a:xfrm>
          <a:prstGeom prst="rect">
            <a:avLst/>
          </a:prstGeom>
        </p:spPr>
        <p:txBody>
          <a:bodyPr wrap="square">
            <a:spAutoFit/>
          </a:bodyPr>
          <a:lstStyle/>
          <a:p>
            <a:r>
              <a:rPr lang="ru-RU" dirty="0" smtClean="0"/>
              <a:t>В октябре 1961 года назначен настоятелем </a:t>
            </a:r>
            <a:r>
              <a:rPr lang="ru-RU" dirty="0" err="1" smtClean="0"/>
              <a:t>Свято-Николаевского</a:t>
            </a:r>
            <a:r>
              <a:rPr lang="ru-RU" dirty="0" smtClean="0"/>
              <a:t> храма в селе Ракитном Белгородской области. В 1970 года он был удостоен сана архимандрита. Архимандриту Серафиму была присуща любовь к богослужению, благоговейная строгость в исполнении церковного устава . В алтаре старец пребывал в трепетном страхе, литургию совершал в неизменно благоговейном состоянии. Спал он совсем немного.</a:t>
            </a:r>
            <a:endParaRPr lang="ru-RU" dirty="0"/>
          </a:p>
        </p:txBody>
      </p:sp>
      <p:pic>
        <p:nvPicPr>
          <p:cNvPr id="20482" name="Picture 2" descr="C:\Documents and Settings\UserXP\Рабочий стол\47098.jpg"/>
          <p:cNvPicPr>
            <a:picLocks noChangeAspect="1" noChangeArrowheads="1"/>
          </p:cNvPicPr>
          <p:nvPr/>
        </p:nvPicPr>
        <p:blipFill>
          <a:blip r:embed="rId2"/>
          <a:srcRect/>
          <a:stretch>
            <a:fillRect/>
          </a:stretch>
        </p:blipFill>
        <p:spPr bwMode="auto">
          <a:xfrm>
            <a:off x="2071669" y="2143117"/>
            <a:ext cx="5357851" cy="4214841"/>
          </a:xfrm>
          <a:prstGeom prst="rect">
            <a:avLst/>
          </a:prstGeom>
          <a:noFill/>
        </p:spPr>
      </p:pic>
    </p:spTree>
  </p:cSld>
  <p:clrMapOvr>
    <a:masterClrMapping/>
  </p:clrMapOvr>
  <p:transition advTm="30516">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2845" y="285729"/>
            <a:ext cx="9001156" cy="6277622"/>
          </a:xfrm>
          <a:prstGeom prst="rect">
            <a:avLst/>
          </a:prstGeom>
          <a:noFill/>
          <a:ln w="9525">
            <a:noFill/>
            <a:miter lim="800000"/>
            <a:headEnd/>
            <a:tailEnd/>
          </a:ln>
          <a:effectLst/>
        </p:spPr>
      </p:pic>
      <p:sp>
        <p:nvSpPr>
          <p:cNvPr id="3" name="Прямоугольник 2"/>
          <p:cNvSpPr/>
          <p:nvPr/>
        </p:nvSpPr>
        <p:spPr>
          <a:xfrm>
            <a:off x="5143505" y="3214687"/>
            <a:ext cx="3571900" cy="923330"/>
          </a:xfrm>
          <a:prstGeom prst="rect">
            <a:avLst/>
          </a:prstGeom>
        </p:spPr>
        <p:txBody>
          <a:bodyPr wrap="square">
            <a:spAutoFit/>
          </a:bodyPr>
          <a:lstStyle/>
          <a:p>
            <a:r>
              <a:rPr lang="ru-RU" dirty="0" smtClean="0"/>
              <a:t>настоятель </a:t>
            </a:r>
            <a:r>
              <a:rPr lang="ru-RU" dirty="0" err="1" smtClean="0"/>
              <a:t>Свято-Николаевского</a:t>
            </a:r>
            <a:r>
              <a:rPr lang="ru-RU" dirty="0" smtClean="0"/>
              <a:t> храма в посёлке Ракитное Белгородской области .</a:t>
            </a:r>
            <a:endParaRPr lang="ru-RU" dirty="0"/>
          </a:p>
        </p:txBody>
      </p:sp>
    </p:spTree>
  </p:cSld>
  <p:clrMapOvr>
    <a:masterClrMapping/>
  </p:clrMapOvr>
  <p:transition advTm="10485">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7423" y="214290"/>
            <a:ext cx="4572000" cy="1523494"/>
          </a:xfrm>
          <a:prstGeom prst="rect">
            <a:avLst/>
          </a:prstGeom>
        </p:spPr>
        <p:txBody>
          <a:bodyPr>
            <a:spAutoFit/>
          </a:bodyPr>
          <a:lstStyle/>
          <a:p>
            <a:r>
              <a:rPr lang="ru-RU" dirty="0" smtClean="0"/>
              <a:t>Здесь прошла вся его последующая жизнь в постоянном пастырском подвиге. Здесь он станет таким, каким его мы знаем — батюшкой Серафимом, старцем из поселка Ракитное.</a:t>
            </a:r>
            <a:endParaRPr lang="ru-RU" dirty="0"/>
          </a:p>
        </p:txBody>
      </p:sp>
      <p:pic>
        <p:nvPicPr>
          <p:cNvPr id="3074" name="Picture 2" descr="C:\Documents and Settings\UserXP\Рабочий стол\Kelja-Starca-1200x816.jpg"/>
          <p:cNvPicPr>
            <a:picLocks noChangeAspect="1" noChangeArrowheads="1"/>
          </p:cNvPicPr>
          <p:nvPr/>
        </p:nvPicPr>
        <p:blipFill>
          <a:blip r:embed="rId2"/>
          <a:srcRect/>
          <a:stretch>
            <a:fillRect/>
          </a:stretch>
        </p:blipFill>
        <p:spPr bwMode="auto">
          <a:xfrm>
            <a:off x="500035" y="1714489"/>
            <a:ext cx="8143932" cy="4786346"/>
          </a:xfrm>
          <a:prstGeom prst="rect">
            <a:avLst/>
          </a:prstGeom>
          <a:noFill/>
        </p:spPr>
      </p:pic>
    </p:spTree>
  </p:cSld>
  <p:clrMapOvr>
    <a:masterClrMapping/>
  </p:clrMapOvr>
  <p:transition advTm="11516">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714876" y="785794"/>
            <a:ext cx="4051172" cy="4500594"/>
          </a:xfrm>
        </p:spPr>
        <p:txBody>
          <a:bodyPr/>
          <a:lstStyle/>
          <a:p>
            <a:r>
              <a:rPr lang="ru-RU" sz="1800" dirty="0" smtClean="0"/>
              <a:t>«</a:t>
            </a:r>
            <a:r>
              <a:rPr lang="ru-RU" sz="1800" dirty="0" err="1" smtClean="0"/>
              <a:t>Всецелебная</a:t>
            </a:r>
            <a:r>
              <a:rPr lang="ru-RU" sz="1800" dirty="0" smtClean="0"/>
              <a:t> моя сила – Христос»! – восклицал в дни земной жизни великомученик </a:t>
            </a:r>
            <a:r>
              <a:rPr lang="ru-RU" sz="1800" dirty="0" err="1" smtClean="0"/>
              <a:t>Пантелеимон</a:t>
            </a:r>
            <a:r>
              <a:rPr lang="ru-RU" sz="1800" dirty="0" smtClean="0"/>
              <a:t>, и я, недостойный, тоже», — говорил о. Серафим. — Сколько раз приходилось исправлять ваши обращения с просьбой «исцелиться». Я только молюсь. И если по молитве больные получают исцеления, скорбящие – утешение, то это от Господа. …Прежде же всего нужны вера и покаяние больного».</a:t>
            </a:r>
          </a:p>
          <a:p>
            <a:endParaRPr lang="ru-RU" dirty="0"/>
          </a:p>
        </p:txBody>
      </p:sp>
      <p:pic>
        <p:nvPicPr>
          <p:cNvPr id="5" name="Picture 2" descr="C:\Documents and Settings\UserXP\Рабочий стол\01.JPG"/>
          <p:cNvPicPr>
            <a:picLocks noGrp="1" noChangeAspect="1" noChangeArrowheads="1"/>
          </p:cNvPicPr>
          <p:nvPr>
            <p:ph sz="quarter" idx="1"/>
          </p:nvPr>
        </p:nvPicPr>
        <p:blipFill>
          <a:blip r:embed="rId2"/>
          <a:srcRect/>
          <a:stretch>
            <a:fillRect/>
          </a:stretch>
        </p:blipFill>
        <p:spPr bwMode="auto">
          <a:xfrm>
            <a:off x="671514" y="785794"/>
            <a:ext cx="3900486" cy="4500594"/>
          </a:xfrm>
          <a:prstGeom prst="rect">
            <a:avLst/>
          </a:prstGeom>
          <a:noFill/>
        </p:spPr>
      </p:pic>
    </p:spTree>
  </p:cSld>
  <p:clrMapOvr>
    <a:masterClrMapping/>
  </p:clrMapOvr>
  <p:transition advTm="20203">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XP\Рабочий стол\img12.jpg"/>
          <p:cNvPicPr>
            <a:picLocks noChangeAspect="1" noChangeArrowheads="1"/>
          </p:cNvPicPr>
          <p:nvPr/>
        </p:nvPicPr>
        <p:blipFill>
          <a:blip r:embed="rId2"/>
          <a:srcRect/>
          <a:stretch>
            <a:fillRect/>
          </a:stretch>
        </p:blipFill>
        <p:spPr bwMode="auto">
          <a:xfrm>
            <a:off x="3571869" y="428604"/>
            <a:ext cx="5572132" cy="5715040"/>
          </a:xfrm>
          <a:prstGeom prst="rect">
            <a:avLst/>
          </a:prstGeom>
          <a:noFill/>
        </p:spPr>
      </p:pic>
      <p:sp>
        <p:nvSpPr>
          <p:cNvPr id="3" name="Прямоугольник 2"/>
          <p:cNvSpPr/>
          <p:nvPr/>
        </p:nvSpPr>
        <p:spPr>
          <a:xfrm>
            <a:off x="285720" y="571480"/>
            <a:ext cx="3143272" cy="5355312"/>
          </a:xfrm>
          <a:prstGeom prst="rect">
            <a:avLst/>
          </a:prstGeom>
        </p:spPr>
        <p:txBody>
          <a:bodyPr wrap="square">
            <a:spAutoFit/>
          </a:bodyPr>
          <a:lstStyle/>
          <a:p>
            <a:r>
              <a:rPr lang="ru-RU" dirty="0" smtClean="0"/>
              <a:t>Отошёл ко Господу в полной тишине в 17 часов 30 минут 19 апреля 1982 года, на второй день Светлого Христова Воскресения. После смерти </a:t>
            </a:r>
            <a:r>
              <a:rPr lang="ru-RU" dirty="0" err="1" smtClean="0"/>
              <a:t>схиархимандрита</a:t>
            </a:r>
            <a:r>
              <a:rPr lang="ru-RU" dirty="0" smtClean="0"/>
              <a:t> Серафима рейсовые пассажирские автобусы на Ракитное были отменены, южные поезда московского направления не продавали билетов до Белгорода Несмотря на все чинимые властями препятствия, провожать старца собрались сотни людей. Могила о. Серафима находится вблизи </a:t>
            </a:r>
            <a:r>
              <a:rPr lang="ru-RU" dirty="0" err="1" smtClean="0"/>
              <a:t>Свято-Николаевского</a:t>
            </a:r>
            <a:r>
              <a:rPr lang="ru-RU" dirty="0" smtClean="0"/>
              <a:t> храма в Ракитном.</a:t>
            </a:r>
            <a:endParaRPr lang="ru-RU" dirty="0"/>
          </a:p>
        </p:txBody>
      </p:sp>
    </p:spTree>
  </p:cSld>
  <p:clrMapOvr>
    <a:masterClrMapping/>
  </p:clrMapOvr>
  <p:transition advTm="31312">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3" y="571480"/>
            <a:ext cx="8072495" cy="923330"/>
          </a:xfrm>
          <a:prstGeom prst="rect">
            <a:avLst/>
          </a:prstGeom>
        </p:spPr>
        <p:txBody>
          <a:bodyPr wrap="square">
            <a:spAutoFit/>
          </a:bodyPr>
          <a:lstStyle/>
          <a:p>
            <a:r>
              <a:rPr lang="ru-RU" dirty="0" smtClean="0"/>
              <a:t>1 августа 2007 года, в день памяти Серафима </a:t>
            </a:r>
            <a:r>
              <a:rPr lang="ru-RU" dirty="0" err="1" smtClean="0"/>
              <a:t>Саровского</a:t>
            </a:r>
            <a:r>
              <a:rPr lang="ru-RU" dirty="0" smtClean="0"/>
              <a:t>, у входа в Свято-Никольский храм посёлка Ракитное , был открыт и освящён памятник выдающемуся священнослужителю - архимандриту Серафиму (</a:t>
            </a:r>
            <a:r>
              <a:rPr lang="ru-RU" dirty="0" err="1" smtClean="0"/>
              <a:t>Тяпочкину</a:t>
            </a:r>
            <a:r>
              <a:rPr lang="ru-RU" dirty="0" smtClean="0"/>
              <a:t>) .</a:t>
            </a:r>
            <a:endParaRPr lang="ru-RU" dirty="0"/>
          </a:p>
        </p:txBody>
      </p:sp>
      <p:pic>
        <p:nvPicPr>
          <p:cNvPr id="2050" name="Picture 2" descr="C:\Documents and Settings\UserXP\Рабочий стол\rakitnoe-725373.jpg"/>
          <p:cNvPicPr>
            <a:picLocks noChangeAspect="1" noChangeArrowheads="1"/>
          </p:cNvPicPr>
          <p:nvPr/>
        </p:nvPicPr>
        <p:blipFill>
          <a:blip r:embed="rId2"/>
          <a:srcRect/>
          <a:stretch>
            <a:fillRect/>
          </a:stretch>
        </p:blipFill>
        <p:spPr bwMode="auto">
          <a:xfrm>
            <a:off x="2500297" y="1857364"/>
            <a:ext cx="4500595" cy="4572008"/>
          </a:xfrm>
          <a:prstGeom prst="rect">
            <a:avLst/>
          </a:prstGeom>
          <a:noFill/>
        </p:spPr>
      </p:pic>
    </p:spTree>
  </p:cSld>
  <p:clrMapOvr>
    <a:masterClrMapping/>
  </p:clrMapOvr>
  <p:transition advTm="20375">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
          </p:nvPr>
        </p:nvSpPr>
        <p:spPr>
          <a:xfrm>
            <a:off x="457200" y="457200"/>
            <a:ext cx="4114800" cy="5900758"/>
          </a:xfrm>
        </p:spPr>
        <p:txBody>
          <a:bodyPr>
            <a:normAutofit fontScale="92500" lnSpcReduction="10000"/>
          </a:bodyPr>
          <a:lstStyle/>
          <a:p>
            <a:r>
              <a:rPr lang="ru-RU" dirty="0" smtClean="0"/>
              <a:t>Отец Серафим советует нам не оставлять своего креста, того служения, которое мы несём. если оно и трудно, то непременно спасительно. Надо молиться. не забывать Бога</a:t>
            </a:r>
            <a:r>
              <a:rPr lang="ru-RU" dirty="0" smtClean="0"/>
              <a:t>.</a:t>
            </a:r>
          </a:p>
          <a:p>
            <a:r>
              <a:rPr lang="ru-RU" dirty="0" smtClean="0"/>
              <a:t>Ходите почаще в храм, кайтесь в грехах и причащайтесь. Многие болезни происходят от нераскаянных грехов</a:t>
            </a:r>
            <a:r>
              <a:rPr lang="ru-RU" dirty="0" smtClean="0"/>
              <a:t>.</a:t>
            </a:r>
          </a:p>
          <a:p>
            <a:r>
              <a:rPr lang="ru-RU" dirty="0" smtClean="0"/>
              <a:t>Подвижник воспитывал не словом, а своей жизнью. как сейчас не хватает таких учителей!</a:t>
            </a:r>
            <a:endParaRPr lang="ru-RU" dirty="0" smtClean="0"/>
          </a:p>
          <a:p>
            <a:endParaRPr lang="ru-RU" dirty="0"/>
          </a:p>
        </p:txBody>
      </p:sp>
      <p:sp>
        <p:nvSpPr>
          <p:cNvPr id="3" name="Текст 2"/>
          <p:cNvSpPr>
            <a:spLocks noGrp="1"/>
          </p:cNvSpPr>
          <p:nvPr>
            <p:ph type="body" idx="2"/>
          </p:nvPr>
        </p:nvSpPr>
        <p:spPr>
          <a:xfrm>
            <a:off x="4714876" y="457200"/>
            <a:ext cx="4051172" cy="5543568"/>
          </a:xfrm>
        </p:spPr>
        <p:txBody>
          <a:bodyPr/>
          <a:lstStyle/>
          <a:p>
            <a:endParaRPr lang="ru-RU" dirty="0"/>
          </a:p>
        </p:txBody>
      </p:sp>
      <p:pic>
        <p:nvPicPr>
          <p:cNvPr id="5" name="Рисунок 4" descr="https://pravoslavie.ru/sas/image/102895/289510.p.jpg"/>
          <p:cNvPicPr/>
          <p:nvPr/>
        </p:nvPicPr>
        <p:blipFill>
          <a:blip r:embed="rId2">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4572000" y="1285860"/>
            <a:ext cx="4194048" cy="4071966"/>
          </a:xfrm>
          <a:prstGeom prst="rect">
            <a:avLst/>
          </a:prstGeom>
          <a:noFill/>
          <a:ln>
            <a:noFill/>
          </a:ln>
        </p:spPr>
      </p:pic>
    </p:spTree>
  </p:cSld>
  <p:clrMapOvr>
    <a:masterClrMapping/>
  </p:clrMapOvr>
  <p:transition advTm="30594">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286380" y="285728"/>
            <a:ext cx="3479668" cy="6143668"/>
          </a:xfrm>
        </p:spPr>
        <p:txBody>
          <a:bodyPr>
            <a:noAutofit/>
          </a:bodyPr>
          <a:lstStyle/>
          <a:p>
            <a:r>
              <a:rPr lang="ru-RU" sz="1400" dirty="0" smtClean="0"/>
              <a:t>В каждый период истории Православной Церкви существовали личности, которые были носителями и выразителями лучших идей и стремлений своего времени, к их авторитетному голосу прислушивались все, и они становились духовными водителями общества. Русская земля особенно богата святыми людьми. Преподобные Антоний и Феодосий Киевские, игумен земли Русской преподобный Сергий Радонежский — великие молитвенники и печальники за нашу родину в период ее политического и духовного рождения и в критический момент татарского ига; московские святители - Петр, Алексий, Иона - истинные собиратели земли Русской и </a:t>
            </a:r>
            <a:r>
              <a:rPr lang="ru-RU" sz="1400" dirty="0" err="1" smtClean="0"/>
              <a:t>первоначальники</a:t>
            </a:r>
            <a:r>
              <a:rPr lang="ru-RU" sz="1400" dirty="0" smtClean="0"/>
              <a:t> ее будущего могущества и славы; святители Филипп и </a:t>
            </a:r>
            <a:r>
              <a:rPr lang="ru-RU" sz="1400" dirty="0" err="1" smtClean="0"/>
              <a:t>Ермоген</a:t>
            </a:r>
            <a:r>
              <a:rPr lang="ru-RU" sz="1400" dirty="0" smtClean="0"/>
              <a:t> - духовные ратоборцы, защитники попранной людьми правды Божией на земле и мученики за свои идеи.</a:t>
            </a:r>
          </a:p>
        </p:txBody>
      </p:sp>
      <p:pic>
        <p:nvPicPr>
          <p:cNvPr id="3074" name="Picture 2" descr="C:\Documents and Settings\UserXP\Рабочий стол\6f53244737c9ab6cb674b5773154b1bf.jpg"/>
          <p:cNvPicPr>
            <a:picLocks noGrp="1" noChangeAspect="1" noChangeArrowheads="1"/>
          </p:cNvPicPr>
          <p:nvPr>
            <p:ph sz="quarter" idx="1"/>
          </p:nvPr>
        </p:nvPicPr>
        <p:blipFill>
          <a:blip r:embed="rId2"/>
          <a:srcRect/>
          <a:stretch>
            <a:fillRect/>
          </a:stretch>
        </p:blipFill>
        <p:spPr bwMode="auto">
          <a:xfrm>
            <a:off x="928663" y="457200"/>
            <a:ext cx="4180548" cy="5715000"/>
          </a:xfrm>
          <a:prstGeom prst="rect">
            <a:avLst/>
          </a:prstGeom>
          <a:noFill/>
        </p:spPr>
      </p:pic>
    </p:spTree>
  </p:cSld>
  <p:clrMapOvr>
    <a:masterClrMapping/>
  </p:clrMapOvr>
  <p:transition advTm="40297">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0495571" flipV="1">
            <a:off x="2105901" y="1834276"/>
            <a:ext cx="5357851" cy="707886"/>
          </a:xfrm>
          <a:prstGeom prst="rect">
            <a:avLst/>
          </a:prstGeom>
        </p:spPr>
        <p:txBody>
          <a:bodyPr wrap="square">
            <a:spAutoFit/>
          </a:bodyPr>
          <a:lstStyle/>
          <a:p>
            <a:r>
              <a:rPr lang="ru-RU" sz="4000" dirty="0" smtClean="0"/>
              <a:t>Спасибо за внимание!!!</a:t>
            </a:r>
            <a:endParaRPr lang="ru-RU" sz="4000" dirty="0"/>
          </a:p>
        </p:txBody>
      </p:sp>
    </p:spTree>
  </p:cSld>
  <p:clrMapOvr>
    <a:masterClrMapping/>
  </p:clrMapOvr>
  <p:transition advTm="5421">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143504" y="285729"/>
            <a:ext cx="3622544" cy="5929353"/>
          </a:xfrm>
        </p:spPr>
        <p:txBody>
          <a:bodyPr>
            <a:normAutofit fontScale="92500" lnSpcReduction="10000"/>
          </a:bodyPr>
          <a:lstStyle/>
          <a:p>
            <a:r>
              <a:rPr lang="ru-RU" dirty="0" smtClean="0"/>
              <a:t>Смысл обращения к русским святым в том и состоит, что именно они определяли строй мысли русского человека, формировали мироощущение гражданина Святой Руси. Своим подвигом святые помогали человеку освобождаться от греховного в себе и, обретая душевную чистоту, сделаться менее уязвимыми для искушений. Жизнеописания русских святых для современного педагога могут служить тем практическим материалом, в котором он найдет ответы на вопросы нравственного воспитания современных дошкольников. Поучительность житий святых в том, что они являются наглядным примером скромности, терпеливости в перенесении тягот, неутомимости в своем служении, примером мужества и верности избранному пути.</a:t>
            </a:r>
          </a:p>
          <a:p>
            <a:endParaRPr lang="ru-RU" sz="1400" dirty="0"/>
          </a:p>
        </p:txBody>
      </p:sp>
      <p:pic>
        <p:nvPicPr>
          <p:cNvPr id="4098" name="Picture 2" descr="C:\Documents and Settings\UserXP\Рабочий стол\s1200 (1).jpg"/>
          <p:cNvPicPr>
            <a:picLocks noGrp="1" noChangeAspect="1" noChangeArrowheads="1"/>
          </p:cNvPicPr>
          <p:nvPr>
            <p:ph sz="quarter" idx="1"/>
          </p:nvPr>
        </p:nvPicPr>
        <p:blipFill>
          <a:blip r:embed="rId2"/>
          <a:srcRect/>
          <a:stretch>
            <a:fillRect/>
          </a:stretch>
        </p:blipFill>
        <p:spPr bwMode="auto">
          <a:xfrm>
            <a:off x="428596" y="857232"/>
            <a:ext cx="4714908" cy="4429156"/>
          </a:xfrm>
          <a:prstGeom prst="rect">
            <a:avLst/>
          </a:prstGeom>
          <a:noFill/>
        </p:spPr>
      </p:pic>
    </p:spTree>
  </p:cSld>
  <p:clrMapOvr>
    <a:masterClrMapping/>
  </p:clrMapOvr>
  <p:transition advTm="40922">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020866" y="457200"/>
            <a:ext cx="3745182" cy="5715000"/>
          </a:xfrm>
        </p:spPr>
        <p:txBody>
          <a:bodyPr>
            <a:normAutofit/>
          </a:bodyPr>
          <a:lstStyle/>
          <a:p>
            <a:r>
              <a:rPr lang="ru-RU" sz="1800" dirty="0" smtClean="0"/>
              <a:t>В каждой местности есть близкие примеры </a:t>
            </a:r>
            <a:r>
              <a:rPr lang="ru-RU" sz="1800" dirty="0" err="1" smtClean="0"/>
              <a:t>новомучеников</a:t>
            </a:r>
            <a:r>
              <a:rPr lang="ru-RU" sz="1800" dirty="0" smtClean="0"/>
              <a:t>. Для нас таким образцом, который и сегодня вызывает острые переживания, может служить жизнь и смерть царской семьи, подвиг великой княгини Елизаветы Федоровны Романовой, которая, будучи сброшена в шахту и обречена, оказывала помощь страдающим рядом. Педагоги не имеют права пройти мимо, не воздав должной памяти </a:t>
            </a:r>
            <a:r>
              <a:rPr lang="ru-RU" sz="1800" dirty="0" err="1" smtClean="0"/>
              <a:t>новомученикам</a:t>
            </a:r>
            <a:r>
              <a:rPr lang="ru-RU" sz="1800" dirty="0" smtClean="0"/>
              <a:t>, не раскрыв подрастающим поколениям их подвиг.</a:t>
            </a:r>
          </a:p>
          <a:p>
            <a:endParaRPr lang="ru-RU" sz="1800" dirty="0"/>
          </a:p>
        </p:txBody>
      </p:sp>
      <p:pic>
        <p:nvPicPr>
          <p:cNvPr id="5122" name="Picture 2" descr="C:\Documents and Settings\UserXP\Рабочий стол\618c160d7c9a7549b74ee9d10eda038e--russia-queens.jpg"/>
          <p:cNvPicPr>
            <a:picLocks noGrp="1" noChangeAspect="1" noChangeArrowheads="1"/>
          </p:cNvPicPr>
          <p:nvPr>
            <p:ph sz="quarter" idx="1"/>
          </p:nvPr>
        </p:nvPicPr>
        <p:blipFill>
          <a:blip r:embed="rId2"/>
          <a:srcRect/>
          <a:stretch>
            <a:fillRect/>
          </a:stretch>
        </p:blipFill>
        <p:spPr bwMode="auto">
          <a:xfrm>
            <a:off x="1079897" y="457200"/>
            <a:ext cx="3940969" cy="5715000"/>
          </a:xfrm>
          <a:prstGeom prst="rect">
            <a:avLst/>
          </a:prstGeom>
          <a:noFill/>
        </p:spPr>
      </p:pic>
    </p:spTree>
  </p:cSld>
  <p:clrMapOvr>
    <a:masterClrMapping/>
  </p:clrMapOvr>
  <p:transition advTm="30141">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
          </p:nvPr>
        </p:nvSpPr>
        <p:spPr>
          <a:xfrm>
            <a:off x="457200" y="457200"/>
            <a:ext cx="4329114" cy="5715000"/>
          </a:xfrm>
        </p:spPr>
        <p:txBody>
          <a:bodyPr>
            <a:normAutofit lnSpcReduction="10000"/>
          </a:bodyPr>
          <a:lstStyle/>
          <a:p>
            <a:r>
              <a:rPr lang="ru-RU" sz="2800" dirty="0" smtClean="0"/>
              <a:t>. В начале XIX века в России просиял один из величайших святых - преподобный Серафим </a:t>
            </a:r>
            <a:r>
              <a:rPr lang="ru-RU" sz="2800" dirty="0" err="1" smtClean="0"/>
              <a:t>Саровский</a:t>
            </a:r>
            <a:r>
              <a:rPr lang="ru-RU" sz="2800" dirty="0" smtClean="0"/>
              <a:t>, словом и делом показавший, что цель христианской жизни - в обретении Святого Духа. Он учил о </a:t>
            </a:r>
            <a:r>
              <a:rPr lang="ru-RU" sz="2800" dirty="0" err="1" smtClean="0"/>
              <a:t>многоразличии</a:t>
            </a:r>
            <a:r>
              <a:rPr lang="ru-RU" sz="2800" dirty="0" smtClean="0"/>
              <a:t> путей, ведущих к этой цели, и сам дал исключительный в наше время пример монашеского подвига.</a:t>
            </a:r>
            <a:endParaRPr lang="ru-RU" dirty="0"/>
          </a:p>
        </p:txBody>
      </p:sp>
      <p:sp>
        <p:nvSpPr>
          <p:cNvPr id="3" name="Текст 2"/>
          <p:cNvSpPr>
            <a:spLocks noGrp="1"/>
          </p:cNvSpPr>
          <p:nvPr>
            <p:ph type="body" idx="2"/>
          </p:nvPr>
        </p:nvSpPr>
        <p:spPr>
          <a:xfrm>
            <a:off x="5072066" y="457200"/>
            <a:ext cx="3786214" cy="5715000"/>
          </a:xfrm>
        </p:spPr>
        <p:txBody>
          <a:bodyPr/>
          <a:lstStyle/>
          <a:p>
            <a:endParaRPr lang="ru-RU" dirty="0"/>
          </a:p>
        </p:txBody>
      </p:sp>
      <p:pic>
        <p:nvPicPr>
          <p:cNvPr id="6148" name="Picture 4" descr="C:\Documents and Settings\UserXP\Рабочий стол\s1857009.jpg"/>
          <p:cNvPicPr>
            <a:picLocks noChangeAspect="1" noChangeArrowheads="1"/>
          </p:cNvPicPr>
          <p:nvPr/>
        </p:nvPicPr>
        <p:blipFill>
          <a:blip r:embed="rId2"/>
          <a:srcRect/>
          <a:stretch>
            <a:fillRect/>
          </a:stretch>
        </p:blipFill>
        <p:spPr bwMode="auto">
          <a:xfrm>
            <a:off x="4786314" y="457200"/>
            <a:ext cx="4071966" cy="5715000"/>
          </a:xfrm>
          <a:prstGeom prst="rect">
            <a:avLst/>
          </a:prstGeom>
          <a:noFill/>
        </p:spPr>
      </p:pic>
    </p:spTree>
  </p:cSld>
  <p:clrMapOvr>
    <a:masterClrMapping/>
  </p:clrMapOvr>
  <p:transition advTm="3064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714978" y="1142984"/>
            <a:ext cx="3051070" cy="3857652"/>
          </a:xfrm>
        </p:spPr>
        <p:txBody>
          <a:bodyPr/>
          <a:lstStyle/>
          <a:p>
            <a:r>
              <a:rPr lang="ru-RU" dirty="0" smtClean="0"/>
              <a:t>-</a:t>
            </a:r>
            <a:r>
              <a:rPr lang="ru-RU" i="1" dirty="0" smtClean="0"/>
              <a:t>– один из самых известных старцев «советской эпохи»</a:t>
            </a:r>
          </a:p>
          <a:p>
            <a:pPr fontAlgn="base"/>
            <a:r>
              <a:rPr lang="ru-RU" b="1" cap="all" dirty="0" smtClean="0"/>
              <a:t>АРХИМАНДРИТ СЕРАФИМ ТЯПОЧКИН: ВОЗРОЖДАЛ НЕ ХРАМЫ, А ДУШИ</a:t>
            </a:r>
            <a:endParaRPr lang="ru-RU" dirty="0" smtClean="0"/>
          </a:p>
          <a:p>
            <a:pPr fontAlgn="base"/>
            <a:r>
              <a:rPr lang="ru-RU" i="1" dirty="0" smtClean="0"/>
              <a:t>Ксения </a:t>
            </a:r>
            <a:r>
              <a:rPr lang="ru-RU" i="1" dirty="0" err="1" smtClean="0"/>
              <a:t>Орабей</a:t>
            </a:r>
            <a:endParaRPr lang="ru-RU" dirty="0" smtClean="0"/>
          </a:p>
          <a:p>
            <a:endParaRPr lang="ru-RU" dirty="0"/>
          </a:p>
        </p:txBody>
      </p:sp>
      <p:pic>
        <p:nvPicPr>
          <p:cNvPr id="5" name="Содержимое 4" descr="https://pravoslavie.ru/sas/image/102895/289516.p.jpg"/>
          <p:cNvPicPr>
            <a:picLocks noGrp="1"/>
          </p:cNvPicPr>
          <p:nvPr>
            <p:ph sz="quarter" idx="1"/>
          </p:nvPr>
        </p:nvPicPr>
        <p:blipFill>
          <a:blip r:embed="rId2">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642910" y="1142984"/>
            <a:ext cx="5072068" cy="4286280"/>
          </a:xfrm>
          <a:prstGeom prst="rect">
            <a:avLst/>
          </a:prstGeom>
          <a:noFill/>
          <a:ln>
            <a:noFill/>
          </a:ln>
        </p:spPr>
      </p:pic>
    </p:spTree>
  </p:cSld>
  <p:clrMapOvr>
    <a:masterClrMapping/>
  </p:clrMapOvr>
  <p:transition advTm="10594">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UserXP\Рабочий стол\rasskaz-o-rossijskih-novomuchenikah-30.jpg"/>
          <p:cNvPicPr>
            <a:picLocks noChangeAspect="1" noChangeArrowheads="1"/>
          </p:cNvPicPr>
          <p:nvPr/>
        </p:nvPicPr>
        <p:blipFill>
          <a:blip r:embed="rId2"/>
          <a:srcRect/>
          <a:stretch>
            <a:fillRect/>
          </a:stretch>
        </p:blipFill>
        <p:spPr bwMode="auto">
          <a:xfrm>
            <a:off x="1785919" y="2857497"/>
            <a:ext cx="6072199" cy="3786214"/>
          </a:xfrm>
          <a:prstGeom prst="rect">
            <a:avLst/>
          </a:prstGeom>
          <a:noFill/>
        </p:spPr>
      </p:pic>
      <p:sp>
        <p:nvSpPr>
          <p:cNvPr id="4" name="Прямоугольник 3"/>
          <p:cNvSpPr/>
          <p:nvPr/>
        </p:nvSpPr>
        <p:spPr>
          <a:xfrm>
            <a:off x="500035" y="500043"/>
            <a:ext cx="8143932" cy="2585323"/>
          </a:xfrm>
          <a:prstGeom prst="rect">
            <a:avLst/>
          </a:prstGeom>
        </p:spPr>
        <p:txBody>
          <a:bodyPr wrap="square">
            <a:spAutoFit/>
          </a:bodyPr>
          <a:lstStyle/>
          <a:p>
            <a:r>
              <a:rPr lang="ru-RU" dirty="0" smtClean="0"/>
              <a:t>Детские годы В городе Новый Двор Варшавской губернии (Польша) 14 августа 18 94 года в семье отставного полковника Александра Ивановича </a:t>
            </a:r>
            <a:r>
              <a:rPr lang="ru-RU" dirty="0" err="1" smtClean="0"/>
              <a:t>Тяпочкина</a:t>
            </a:r>
            <a:r>
              <a:rPr lang="ru-RU" dirty="0" smtClean="0"/>
              <a:t> и его жены Элеоноры Александровны родился шестой ребёнок. Мальчика при крещении нарекли </a:t>
            </a:r>
            <a:r>
              <a:rPr lang="ru-RU" dirty="0" err="1" smtClean="0"/>
              <a:t>Димитрием</a:t>
            </a:r>
            <a:r>
              <a:rPr lang="ru-RU" dirty="0" smtClean="0"/>
              <a:t> в честь великомученика </a:t>
            </a:r>
            <a:r>
              <a:rPr lang="ru-RU" dirty="0" err="1" smtClean="0"/>
              <a:t>Димитрия</a:t>
            </a:r>
            <a:r>
              <a:rPr lang="ru-RU" dirty="0" smtClean="0"/>
              <a:t> </a:t>
            </a:r>
            <a:r>
              <a:rPr lang="ru-RU" dirty="0" err="1" smtClean="0"/>
              <a:t>Солунского</a:t>
            </a:r>
            <a:r>
              <a:rPr lang="ru-RU" dirty="0" smtClean="0"/>
              <a:t>. Еще в детстве на богослужении в духовном училище, куда взял его с собой отец, маленький </a:t>
            </a:r>
            <a:r>
              <a:rPr lang="ru-RU" dirty="0" err="1" smtClean="0"/>
              <a:t>Димитрий</a:t>
            </a:r>
            <a:r>
              <a:rPr lang="ru-RU" dirty="0" smtClean="0"/>
              <a:t> увидел икону преподобного Серафима </a:t>
            </a:r>
            <a:r>
              <a:rPr lang="ru-RU" dirty="0" err="1" smtClean="0"/>
              <a:t>Саровского</a:t>
            </a:r>
            <a:r>
              <a:rPr lang="ru-RU" dirty="0" smtClean="0"/>
              <a:t>. И долго </a:t>
            </a:r>
            <a:r>
              <a:rPr lang="ru-RU" dirty="0" err="1" smtClean="0"/>
              <a:t>завороженно</a:t>
            </a:r>
            <a:r>
              <a:rPr lang="ru-RU" dirty="0" smtClean="0"/>
              <a:t> смотрел на лик святого, а потом сказал отцу: «Хочу быть таким». </a:t>
            </a:r>
            <a:r>
              <a:rPr lang="ru-RU" dirty="0" err="1" smtClean="0"/>
              <a:t>Великому́ченик</a:t>
            </a:r>
            <a:r>
              <a:rPr lang="ru-RU" dirty="0" smtClean="0"/>
              <a:t> - претерпевшие особо тяжкие муки за христианскую веру.</a:t>
            </a:r>
            <a:endParaRPr lang="ru-RU" dirty="0"/>
          </a:p>
        </p:txBody>
      </p:sp>
    </p:spTree>
  </p:cSld>
  <p:clrMapOvr>
    <a:masterClrMapping/>
  </p:clrMapOvr>
  <p:transition advTm="42922">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3" y="285729"/>
            <a:ext cx="8072495" cy="2031325"/>
          </a:xfrm>
          <a:prstGeom prst="rect">
            <a:avLst/>
          </a:prstGeom>
        </p:spPr>
        <p:txBody>
          <a:bodyPr wrap="square">
            <a:spAutoFit/>
          </a:bodyPr>
          <a:lstStyle/>
          <a:p>
            <a:r>
              <a:rPr lang="ru-RU" dirty="0" smtClean="0"/>
              <a:t>С юного возраста мальчик чувствовал зов Божий и свое священническое призвание и в 1901 году семилетний </a:t>
            </a:r>
            <a:r>
              <a:rPr lang="ru-RU" dirty="0" err="1" smtClean="0"/>
              <a:t>Димитрий</a:t>
            </a:r>
            <a:r>
              <a:rPr lang="ru-RU" dirty="0" smtClean="0"/>
              <a:t> был принят в духовное училище . В 1911 году по благословению родителей, поступил в Холмскую духовную семинарию . В 1917 году </a:t>
            </a:r>
            <a:r>
              <a:rPr lang="ru-RU" dirty="0" err="1" smtClean="0"/>
              <a:t>Димитрий</a:t>
            </a:r>
            <a:r>
              <a:rPr lang="ru-RU" dirty="0" smtClean="0"/>
              <a:t> продолжил учебу в Московской духовной академии - в одном из крупнейших центров духовного образования России. Но закончить ее не смог. В 1918 году Декретом Совета народных комиссаров Церковь была отделена от государства и академию закрыли.</a:t>
            </a:r>
            <a:endParaRPr lang="ru-RU" dirty="0"/>
          </a:p>
        </p:txBody>
      </p:sp>
      <p:pic>
        <p:nvPicPr>
          <p:cNvPr id="5124" name="Picture 4" descr="C:\Documents and Settings\UserXP\Рабочий стол\125007685_tiapochkin8 (2).jpg"/>
          <p:cNvPicPr>
            <a:picLocks noChangeAspect="1" noChangeArrowheads="1"/>
          </p:cNvPicPr>
          <p:nvPr/>
        </p:nvPicPr>
        <p:blipFill>
          <a:blip r:embed="rId2"/>
          <a:srcRect/>
          <a:stretch>
            <a:fillRect/>
          </a:stretch>
        </p:blipFill>
        <p:spPr bwMode="auto">
          <a:xfrm>
            <a:off x="1285852" y="2428868"/>
            <a:ext cx="6400800" cy="4071966"/>
          </a:xfrm>
          <a:prstGeom prst="rect">
            <a:avLst/>
          </a:prstGeom>
          <a:noFill/>
        </p:spPr>
      </p:pic>
    </p:spTree>
  </p:cSld>
  <p:clrMapOvr>
    <a:masterClrMapping/>
  </p:clrMapOvr>
  <p:transition advTm="31094">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
          </p:nvPr>
        </p:nvSpPr>
        <p:spPr>
          <a:xfrm>
            <a:off x="457200" y="457200"/>
            <a:ext cx="5186370" cy="5715000"/>
          </a:xfrm>
        </p:spPr>
        <p:txBody>
          <a:bodyPr/>
          <a:lstStyle/>
          <a:p>
            <a:r>
              <a:rPr lang="ru-RU" dirty="0" smtClean="0"/>
              <a:t>В 1918 году </a:t>
            </a:r>
            <a:r>
              <a:rPr lang="ru-RU" dirty="0" err="1" smtClean="0"/>
              <a:t>Димитрий</a:t>
            </a:r>
            <a:r>
              <a:rPr lang="ru-RU" dirty="0" smtClean="0"/>
              <a:t> </a:t>
            </a:r>
            <a:r>
              <a:rPr lang="ru-RU" dirty="0" err="1" smtClean="0"/>
              <a:t>Тяпочкин</a:t>
            </a:r>
            <a:r>
              <a:rPr lang="ru-RU" dirty="0" smtClean="0"/>
              <a:t> приехал в село Михайловка Екатеринославской области, где ему предоставили место преподавателя географии, в школе. Там он познакомился со своей будущей супругой Антониной, преподавательницей математики. В 1920 году молодые обвенчались. В этом же году епископ </a:t>
            </a:r>
            <a:r>
              <a:rPr lang="ru-RU" dirty="0" err="1" smtClean="0"/>
              <a:t>Евлампий</a:t>
            </a:r>
            <a:r>
              <a:rPr lang="ru-RU" dirty="0" smtClean="0"/>
              <a:t> рукоположил </a:t>
            </a:r>
            <a:r>
              <a:rPr lang="ru-RU" dirty="0" err="1" smtClean="0"/>
              <a:t>Димитрия</a:t>
            </a:r>
            <a:r>
              <a:rPr lang="ru-RU" dirty="0" smtClean="0"/>
              <a:t> в диакона , а затем в пресвитера .</a:t>
            </a:r>
          </a:p>
          <a:p>
            <a:endParaRPr lang="ru-RU" dirty="0"/>
          </a:p>
        </p:txBody>
      </p:sp>
      <p:sp>
        <p:nvSpPr>
          <p:cNvPr id="3" name="Текст 2"/>
          <p:cNvSpPr>
            <a:spLocks noGrp="1"/>
          </p:cNvSpPr>
          <p:nvPr>
            <p:ph type="body" idx="2"/>
          </p:nvPr>
        </p:nvSpPr>
        <p:spPr>
          <a:xfrm>
            <a:off x="5643570" y="714356"/>
            <a:ext cx="3122478" cy="5643602"/>
          </a:xfrm>
        </p:spPr>
        <p:txBody>
          <a:bodyPr/>
          <a:lstStyle/>
          <a:p>
            <a:endParaRPr lang="ru-RU" dirty="0"/>
          </a:p>
        </p:txBody>
      </p:sp>
      <p:pic>
        <p:nvPicPr>
          <p:cNvPr id="5" name="Рисунок 4" descr="После ссылки. Фото с сайта mgarsky-monastery.org"/>
          <p:cNvPicPr/>
          <p:nvPr/>
        </p:nvPicPr>
        <p:blipFill>
          <a:blip r:embed="rId2">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5643570" y="714356"/>
            <a:ext cx="3122478" cy="2928958"/>
          </a:xfrm>
          <a:prstGeom prst="rect">
            <a:avLst/>
          </a:prstGeom>
          <a:noFill/>
          <a:ln>
            <a:noFill/>
          </a:ln>
        </p:spPr>
      </p:pic>
    </p:spTree>
  </p:cSld>
  <p:clrMapOvr>
    <a:masterClrMapping/>
  </p:clrMapOvr>
  <p:transition advTm="20219">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367</TotalTime>
  <Words>1176</Words>
  <PresentationFormat>Экран (4:3)</PresentationFormat>
  <Paragraphs>30</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Бумажная</vt:lpstr>
      <vt:lpstr>Зачетная работа по курсу « Основы православной педагогики».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Отец Серафим просто, без малейшего тщеславия говорил о вещах духовных. Если у слушателя была к нему вера, то через беседу со старцем он воспринимал, в доступной ему мере, то благодатное состояние, в котором находился сам батюшка. Кротость, смирение, дар подлинной молитвы чудесным образом преображали сердца тех, кто был рядом с ним.</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Зачетная работа по курсу « Основы православной педагогики».</dc:title>
  <cp:lastModifiedBy>UserXP</cp:lastModifiedBy>
  <cp:revision>50</cp:revision>
  <dcterms:modified xsi:type="dcterms:W3CDTF">2020-08-09T19:48:41Z</dcterms:modified>
</cp:coreProperties>
</file>