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8" r:id="rId3"/>
    <p:sldId id="259" r:id="rId4"/>
    <p:sldId id="260" r:id="rId5"/>
    <p:sldId id="275" r:id="rId6"/>
    <p:sldId id="261" r:id="rId7"/>
    <p:sldId id="277" r:id="rId8"/>
    <p:sldId id="262" r:id="rId9"/>
    <p:sldId id="264" r:id="rId10"/>
    <p:sldId id="274" r:id="rId11"/>
    <p:sldId id="265" r:id="rId12"/>
    <p:sldId id="273" r:id="rId13"/>
    <p:sldId id="266" r:id="rId14"/>
    <p:sldId id="267" r:id="rId15"/>
    <p:sldId id="268" r:id="rId16"/>
    <p:sldId id="269" r:id="rId17"/>
    <p:sldId id="270" r:id="rId18"/>
    <p:sldId id="271" r:id="rId19"/>
    <p:sldId id="272"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26"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F002F090-53BF-4F94-AFFC-9892BC97503F}" type="datetimeFigureOut">
              <a:rPr lang="ru-RU" smtClean="0"/>
              <a:pPr/>
              <a:t>28.05.2020</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535F033D-2D20-495E-A84A-AA417D67B69A}"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p:plus/>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002F090-53BF-4F94-AFFC-9892BC97503F}" type="datetimeFigureOut">
              <a:rPr lang="ru-RU" smtClean="0"/>
              <a:pPr/>
              <a:t>28.05.2020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35F033D-2D20-495E-A84A-AA417D67B69A}" type="slidenum">
              <a:rPr lang="ru-RU" smtClean="0"/>
              <a:pPr/>
              <a:t>‹#›</a:t>
            </a:fld>
            <a:endParaRPr lang="ru-RU"/>
          </a:p>
        </p:txBody>
      </p:sp>
    </p:spTree>
  </p:cSld>
  <p:clrMapOvr>
    <a:masterClrMapping/>
  </p:clrMapOvr>
  <p:transition>
    <p:plus/>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002F090-53BF-4F94-AFFC-9892BC97503F}" type="datetimeFigureOut">
              <a:rPr lang="ru-RU" smtClean="0"/>
              <a:pPr/>
              <a:t>28.05.2020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35F033D-2D20-495E-A84A-AA417D67B69A}" type="slidenum">
              <a:rPr lang="ru-RU" smtClean="0"/>
              <a:pPr/>
              <a:t>‹#›</a:t>
            </a:fld>
            <a:endParaRPr lang="ru-RU"/>
          </a:p>
        </p:txBody>
      </p:sp>
    </p:spTree>
  </p:cSld>
  <p:clrMapOvr>
    <a:masterClrMapping/>
  </p:clrMapOvr>
  <p:transition>
    <p:plus/>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002F090-53BF-4F94-AFFC-9892BC97503F}" type="datetimeFigureOut">
              <a:rPr lang="ru-RU" smtClean="0"/>
              <a:pPr/>
              <a:t>28.05.2020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35F033D-2D20-495E-A84A-AA417D67B69A}" type="slidenum">
              <a:rPr lang="ru-RU" smtClean="0"/>
              <a:pPr/>
              <a:t>‹#›</a:t>
            </a:fld>
            <a:endParaRPr lang="ru-RU"/>
          </a:p>
        </p:txBody>
      </p:sp>
    </p:spTree>
  </p:cSld>
  <p:clrMapOvr>
    <a:masterClrMapping/>
  </p:clrMapOvr>
  <p:transition>
    <p:plus/>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F002F090-53BF-4F94-AFFC-9892BC97503F}" type="datetimeFigureOut">
              <a:rPr lang="ru-RU" smtClean="0"/>
              <a:pPr/>
              <a:t>28.05.2020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35F033D-2D20-495E-A84A-AA417D67B69A}"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p:plus/>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F002F090-53BF-4F94-AFFC-9892BC97503F}" type="datetimeFigureOut">
              <a:rPr lang="ru-RU" smtClean="0"/>
              <a:pPr/>
              <a:t>28.05.2020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35F033D-2D20-495E-A84A-AA417D67B69A}" type="slidenum">
              <a:rPr lang="ru-RU" smtClean="0"/>
              <a:pPr/>
              <a:t>‹#›</a:t>
            </a:fld>
            <a:endParaRPr lang="ru-RU"/>
          </a:p>
        </p:txBody>
      </p:sp>
    </p:spTree>
  </p:cSld>
  <p:clrMapOvr>
    <a:masterClrMapping/>
  </p:clrMapOvr>
  <p:transition>
    <p:plus/>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F002F090-53BF-4F94-AFFC-9892BC97503F}" type="datetimeFigureOut">
              <a:rPr lang="ru-RU" smtClean="0"/>
              <a:pPr/>
              <a:t>28.05.2020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35F033D-2D20-495E-A84A-AA417D67B69A}" type="slidenum">
              <a:rPr lang="ru-RU" smtClean="0"/>
              <a:pPr/>
              <a:t>‹#›</a:t>
            </a:fld>
            <a:endParaRPr lang="ru-RU"/>
          </a:p>
        </p:txBody>
      </p:sp>
    </p:spTree>
  </p:cSld>
  <p:clrMapOvr>
    <a:masterClrMapping/>
  </p:clrMapOvr>
  <p:transition>
    <p:plus/>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F002F090-53BF-4F94-AFFC-9892BC97503F}" type="datetimeFigureOut">
              <a:rPr lang="ru-RU" smtClean="0"/>
              <a:pPr/>
              <a:t>28.05.2020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35F033D-2D20-495E-A84A-AA417D67B69A}" type="slidenum">
              <a:rPr lang="ru-RU" smtClean="0"/>
              <a:pPr/>
              <a:t>‹#›</a:t>
            </a:fld>
            <a:endParaRPr lang="ru-RU"/>
          </a:p>
        </p:txBody>
      </p:sp>
    </p:spTree>
  </p:cSld>
  <p:clrMapOvr>
    <a:masterClrMapping/>
  </p:clrMapOvr>
  <p:transition>
    <p:plus/>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002F090-53BF-4F94-AFFC-9892BC97503F}" type="datetimeFigureOut">
              <a:rPr lang="ru-RU" smtClean="0"/>
              <a:pPr/>
              <a:t>28.05.2020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35F033D-2D20-495E-A84A-AA417D67B69A}" type="slidenum">
              <a:rPr lang="ru-RU" smtClean="0"/>
              <a:pPr/>
              <a:t>‹#›</a:t>
            </a:fld>
            <a:endParaRPr lang="ru-RU"/>
          </a:p>
        </p:txBody>
      </p:sp>
    </p:spTree>
  </p:cSld>
  <p:clrMapOvr>
    <a:masterClrMapping/>
  </p:clrMapOvr>
  <p:transition>
    <p:plus/>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F002F090-53BF-4F94-AFFC-9892BC97503F}" type="datetimeFigureOut">
              <a:rPr lang="ru-RU" smtClean="0"/>
              <a:pPr/>
              <a:t>28.05.2020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35F033D-2D20-495E-A84A-AA417D67B69A}" type="slidenum">
              <a:rPr lang="ru-RU" smtClean="0"/>
              <a:pPr/>
              <a:t>‹#›</a:t>
            </a:fld>
            <a:endParaRPr lang="ru-RU"/>
          </a:p>
        </p:txBody>
      </p:sp>
    </p:spTree>
  </p:cSld>
  <p:clrMapOvr>
    <a:masterClrMapping/>
  </p:clrMapOvr>
  <p:transition>
    <p:plus/>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F002F090-53BF-4F94-AFFC-9892BC97503F}" type="datetimeFigureOut">
              <a:rPr lang="ru-RU" smtClean="0"/>
              <a:pPr/>
              <a:t>28.05.2020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535F033D-2D20-495E-A84A-AA417D67B69A}"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plus/>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002F090-53BF-4F94-AFFC-9892BC97503F}" type="datetimeFigureOut">
              <a:rPr lang="ru-RU" smtClean="0"/>
              <a:pPr/>
              <a:t>28.05.2020</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35F033D-2D20-495E-A84A-AA417D67B69A}"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plus/>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sp>
        <p:nvSpPr>
          <p:cNvPr id="5" name="Прямоугольник 4"/>
          <p:cNvSpPr/>
          <p:nvPr/>
        </p:nvSpPr>
        <p:spPr>
          <a:xfrm>
            <a:off x="2123728" y="620688"/>
            <a:ext cx="8028384" cy="830997"/>
          </a:xfrm>
          <a:prstGeom prst="rect">
            <a:avLst/>
          </a:prstGeom>
          <a:noFill/>
        </p:spPr>
        <p:txBody>
          <a:bodyPr wrap="square" lIns="91440" tIns="45720" rIns="91440" bIns="45720">
            <a:spAutoFit/>
          </a:bodyPr>
          <a:lstStyle/>
          <a:p>
            <a:pPr algn="ctr"/>
            <a:r>
              <a:rPr lang="ru-RU" sz="4800" b="1" i="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Зачетная работа</a:t>
            </a:r>
            <a:endParaRPr lang="ru-RU" sz="4800" b="1" i="1"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Прямоугольник 6"/>
          <p:cNvSpPr/>
          <p:nvPr/>
        </p:nvSpPr>
        <p:spPr>
          <a:xfrm>
            <a:off x="4283968" y="1628800"/>
            <a:ext cx="4411977" cy="3046988"/>
          </a:xfrm>
          <a:prstGeom prst="rect">
            <a:avLst/>
          </a:prstGeom>
          <a:noFill/>
        </p:spPr>
        <p:txBody>
          <a:bodyPr wrap="none" lIns="91440" tIns="45720" rIns="91440" bIns="45720">
            <a:spAutoFit/>
          </a:bodyPr>
          <a:lstStyle/>
          <a:p>
            <a:pPr algn="ctr"/>
            <a:r>
              <a:rPr lang="ru-RU" sz="4800" b="1" i="1" dirty="0" smtClean="0">
                <a:ln w="18415" cmpd="sng">
                  <a:solidFill>
                    <a:srgbClr val="FFFFFF"/>
                  </a:solidFill>
                  <a:prstDash val="solid"/>
                </a:ln>
                <a:solidFill>
                  <a:srgbClr val="FFFFFF"/>
                </a:solidFill>
                <a:effectLst>
                  <a:outerShdw blurRad="38100" dist="38100" dir="2700000" algn="tl">
                    <a:srgbClr val="000000">
                      <a:alpha val="43137"/>
                    </a:srgbClr>
                  </a:outerShdw>
                </a:effectLst>
              </a:rPr>
              <a:t>По курсу:</a:t>
            </a:r>
          </a:p>
          <a:p>
            <a:pPr algn="ctr"/>
            <a:r>
              <a:rPr lang="ru-RU" sz="4800" b="1" i="1" cap="none" spc="0" dirty="0" smtClean="0">
                <a:ln w="18415" cmpd="sng">
                  <a:solidFill>
                    <a:srgbClr val="FFFFFF"/>
                  </a:solidFill>
                  <a:prstDash val="solid"/>
                </a:ln>
                <a:solidFill>
                  <a:srgbClr val="FFFFFF"/>
                </a:solidFill>
                <a:effectLst>
                  <a:outerShdw blurRad="38100" dist="38100" dir="2700000" algn="tl">
                    <a:srgbClr val="000000">
                      <a:alpha val="43137"/>
                    </a:srgbClr>
                  </a:outerShdw>
                </a:effectLst>
              </a:rPr>
              <a:t>«Основы </a:t>
            </a:r>
          </a:p>
          <a:p>
            <a:pPr algn="ctr"/>
            <a:r>
              <a:rPr lang="ru-RU" sz="4800" b="1" i="1" cap="none" spc="0" dirty="0" smtClean="0">
                <a:ln w="18415" cmpd="sng">
                  <a:solidFill>
                    <a:srgbClr val="FFFFFF"/>
                  </a:solidFill>
                  <a:prstDash val="solid"/>
                </a:ln>
                <a:solidFill>
                  <a:srgbClr val="FFFFFF"/>
                </a:solidFill>
                <a:effectLst>
                  <a:outerShdw blurRad="38100" dist="38100" dir="2700000" algn="tl">
                    <a:srgbClr val="000000">
                      <a:alpha val="43137"/>
                    </a:srgbClr>
                  </a:outerShdw>
                </a:effectLst>
              </a:rPr>
              <a:t>православной</a:t>
            </a:r>
          </a:p>
          <a:p>
            <a:pPr algn="ctr"/>
            <a:r>
              <a:rPr lang="ru-RU" sz="4800" b="1" i="1" dirty="0">
                <a:ln w="18415" cmpd="sng">
                  <a:solidFill>
                    <a:srgbClr val="FFFFFF"/>
                  </a:solidFill>
                  <a:prstDash val="solid"/>
                </a:ln>
                <a:solidFill>
                  <a:srgbClr val="FFFFFF"/>
                </a:solidFill>
                <a:effectLst>
                  <a:outerShdw blurRad="38100" dist="38100" dir="2700000" algn="tl">
                    <a:srgbClr val="000000">
                      <a:alpha val="43137"/>
                    </a:srgbClr>
                  </a:outerShdw>
                </a:effectLst>
              </a:rPr>
              <a:t>п</a:t>
            </a:r>
            <a:r>
              <a:rPr lang="ru-RU" sz="4800" b="1" i="1" dirty="0" smtClean="0">
                <a:ln w="18415" cmpd="sng">
                  <a:solidFill>
                    <a:srgbClr val="FFFFFF"/>
                  </a:solidFill>
                  <a:prstDash val="solid"/>
                </a:ln>
                <a:solidFill>
                  <a:srgbClr val="FFFFFF"/>
                </a:solidFill>
                <a:effectLst>
                  <a:outerShdw blurRad="38100" dist="38100" dir="2700000" algn="tl">
                    <a:srgbClr val="000000">
                      <a:alpha val="43137"/>
                    </a:srgbClr>
                  </a:outerShdw>
                </a:effectLst>
              </a:rPr>
              <a:t>едагогики»</a:t>
            </a:r>
            <a:endParaRPr lang="ru-RU" sz="4800" b="1" i="1" cap="none" spc="0" dirty="0" smtClean="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
        <p:nvSpPr>
          <p:cNvPr id="8" name="TextBox 7"/>
          <p:cNvSpPr txBox="1"/>
          <p:nvPr/>
        </p:nvSpPr>
        <p:spPr>
          <a:xfrm>
            <a:off x="0" y="6211669"/>
            <a:ext cx="9144000" cy="646331"/>
          </a:xfrm>
          <a:prstGeom prst="rect">
            <a:avLst/>
          </a:prstGeom>
          <a:noFill/>
        </p:spPr>
        <p:txBody>
          <a:bodyPr wrap="square" rtlCol="0">
            <a:spAutoFit/>
          </a:bodyPr>
          <a:lstStyle/>
          <a:p>
            <a:pPr algn="ctr"/>
            <a:r>
              <a:rPr lang="ru-RU" sz="3600" b="1" i="1" dirty="0" smtClean="0">
                <a:solidFill>
                  <a:schemeClr val="bg1"/>
                </a:solidFill>
                <a:effectLst>
                  <a:outerShdw blurRad="38100" dist="38100" dir="2700000" algn="tl">
                    <a:srgbClr val="000000">
                      <a:alpha val="43137"/>
                    </a:srgbClr>
                  </a:outerShdw>
                </a:effectLst>
                <a:latin typeface="+mj-lt"/>
              </a:rPr>
              <a:t>2019-2020 год</a:t>
            </a:r>
            <a:endParaRPr lang="ru-RU" sz="3600" b="1" i="1" dirty="0">
              <a:solidFill>
                <a:schemeClr val="bg1"/>
              </a:solidFill>
              <a:effectLst>
                <a:outerShdw blurRad="38100" dist="38100" dir="2700000" algn="tl">
                  <a:srgbClr val="000000">
                    <a:alpha val="43137"/>
                  </a:srgbClr>
                </a:outerShdw>
              </a:effectLst>
              <a:latin typeface="+mj-lt"/>
            </a:endParaRPr>
          </a:p>
        </p:txBody>
      </p:sp>
    </p:spTree>
  </p:cSld>
  <p:clrMapOvr>
    <a:masterClrMapping/>
  </p:clrMapOvr>
  <p:transition>
    <p:plus/>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4" name="Picture 4" descr="https://sun9-22.userapi.com/c206624/v206624928/751bb/T0JlKb3ACDc.jpg"/>
          <p:cNvPicPr>
            <a:picLocks noChangeAspect="1" noChangeArrowheads="1"/>
          </p:cNvPicPr>
          <p:nvPr/>
        </p:nvPicPr>
        <p:blipFill>
          <a:blip r:embed="rId2" cstate="print"/>
          <a:srcRect/>
          <a:stretch>
            <a:fillRect/>
          </a:stretch>
        </p:blipFill>
        <p:spPr bwMode="auto">
          <a:xfrm>
            <a:off x="251520" y="1268760"/>
            <a:ext cx="3588001" cy="5159889"/>
          </a:xfrm>
          <a:prstGeom prst="rect">
            <a:avLst/>
          </a:prstGeom>
          <a:noFill/>
        </p:spPr>
      </p:pic>
      <p:sp>
        <p:nvSpPr>
          <p:cNvPr id="4" name="Прямоугольник 3"/>
          <p:cNvSpPr/>
          <p:nvPr/>
        </p:nvSpPr>
        <p:spPr>
          <a:xfrm>
            <a:off x="3923928" y="917912"/>
            <a:ext cx="4968552" cy="5632311"/>
          </a:xfrm>
          <a:prstGeom prst="rect">
            <a:avLst/>
          </a:prstGeom>
        </p:spPr>
        <p:txBody>
          <a:bodyPr wrap="square">
            <a:spAutoFit/>
          </a:bodyPr>
          <a:lstStyle/>
          <a:p>
            <a:pPr indent="457200" algn="just"/>
            <a:r>
              <a:rPr lang="ru-RU" sz="2000" dirty="0" smtClean="0">
                <a:latin typeface="Times New Roman" pitchFamily="18" charset="0"/>
                <a:cs typeface="Times New Roman" pitchFamily="18" charset="0"/>
              </a:rPr>
              <a:t>Ушинский доказывает: "Современная педагогика исключительно выросла на христианской почве, и для нас нехристианская педагогика есть вещь немыслимая - безголовый урод и деятельность без цели, предприятие без побуждения позади и без результатов впереди. Можно ли себе представить, например, сколько-нибудь сносного учителя грамотности даже, который бы не коснулся религиозных истин, если только он не занимается одним механизмом чтения, убийственным для детской головы. Мы требуем, чтобы учитель русского языка, учитель истории и т.д. не только вбивали в голову своим ученикам факты своих наук, но развивали их умственно и нравственно. </a:t>
            </a:r>
            <a:endParaRPr lang="ru-RU" sz="2000" dirty="0">
              <a:latin typeface="Times New Roman" pitchFamily="18" charset="0"/>
              <a:cs typeface="Times New Roman" pitchFamily="18" charset="0"/>
            </a:endParaRPr>
          </a:p>
        </p:txBody>
      </p:sp>
    </p:spTree>
  </p:cSld>
  <p:clrMapOvr>
    <a:masterClrMapping/>
  </p:clrMapOvr>
  <p:transition>
    <p:plus/>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4" name="Picture 4" descr="http://i.mycdn.me/i?r=AzEPZsRbOZEKgBhR0XGMT1RkLdZdG1zq7p-D03Kl0jXK0KaKTM5SRkZCeTgDn6uOyic"/>
          <p:cNvPicPr>
            <a:picLocks noChangeAspect="1" noChangeArrowheads="1"/>
          </p:cNvPicPr>
          <p:nvPr/>
        </p:nvPicPr>
        <p:blipFill>
          <a:blip r:embed="rId2" cstate="print"/>
          <a:srcRect/>
          <a:stretch>
            <a:fillRect/>
          </a:stretch>
        </p:blipFill>
        <p:spPr bwMode="auto">
          <a:xfrm>
            <a:off x="1907704" y="3068960"/>
            <a:ext cx="5400600" cy="3512502"/>
          </a:xfrm>
          <a:prstGeom prst="rect">
            <a:avLst/>
          </a:prstGeom>
          <a:noFill/>
        </p:spPr>
      </p:pic>
      <p:sp>
        <p:nvSpPr>
          <p:cNvPr id="4" name="Прямоугольник 3"/>
          <p:cNvSpPr/>
          <p:nvPr/>
        </p:nvSpPr>
        <p:spPr>
          <a:xfrm>
            <a:off x="323528" y="908720"/>
            <a:ext cx="8568952" cy="1938992"/>
          </a:xfrm>
          <a:prstGeom prst="rect">
            <a:avLst/>
          </a:prstGeom>
        </p:spPr>
        <p:txBody>
          <a:bodyPr wrap="square">
            <a:spAutoFit/>
          </a:bodyPr>
          <a:lstStyle/>
          <a:p>
            <a:pPr indent="457200"/>
            <a:r>
              <a:rPr lang="ru-RU" sz="2000" dirty="0" smtClean="0">
                <a:latin typeface="Times New Roman" pitchFamily="18" charset="0"/>
                <a:cs typeface="Times New Roman" pitchFamily="18" charset="0"/>
              </a:rPr>
              <a:t>«Воспитатель есть художник; воспитанник - художественное произведение; школа - мастерская, где из грубого куска мрамора возникает подобие божества». Ушинский К.Д</a:t>
            </a:r>
          </a:p>
          <a:p>
            <a:pPr indent="457200"/>
            <a:r>
              <a:rPr lang="ru-RU" sz="2000" dirty="0" smtClean="0">
                <a:latin typeface="Times New Roman" pitchFamily="18" charset="0"/>
                <a:cs typeface="Times New Roman" pitchFamily="18" charset="0"/>
              </a:rPr>
              <a:t>Обучение К.Д. Ушинский рассматривал как средство воспитания и выделял два вида учения: учение пассивное посредством преподавания и учение активное посредством собственного опыта.</a:t>
            </a:r>
            <a:endParaRPr lang="ru-RU" sz="2000" dirty="0">
              <a:latin typeface="Times New Roman" pitchFamily="18" charset="0"/>
              <a:cs typeface="Times New Roman" pitchFamily="18" charset="0"/>
            </a:endParaRPr>
          </a:p>
        </p:txBody>
      </p:sp>
    </p:spTree>
  </p:cSld>
  <p:clrMapOvr>
    <a:masterClrMapping/>
  </p:clrMapOvr>
  <p:transition>
    <p:plus/>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1484784"/>
            <a:ext cx="8424936" cy="1938992"/>
          </a:xfrm>
          <a:prstGeom prst="rect">
            <a:avLst/>
          </a:prstGeom>
        </p:spPr>
        <p:txBody>
          <a:bodyPr wrap="square">
            <a:spAutoFit/>
          </a:bodyPr>
          <a:lstStyle/>
          <a:p>
            <a:pPr indent="457200" algn="just"/>
            <a:endParaRPr lang="ru-RU" sz="2000" dirty="0" smtClean="0">
              <a:latin typeface="Times New Roman" pitchFamily="18" charset="0"/>
              <a:cs typeface="Times New Roman" pitchFamily="18" charset="0"/>
            </a:endParaRPr>
          </a:p>
          <a:p>
            <a:pPr indent="457200" algn="just"/>
            <a:endParaRPr lang="ru-RU" sz="2000" dirty="0" smtClean="0">
              <a:latin typeface="Times New Roman" pitchFamily="18" charset="0"/>
              <a:cs typeface="Times New Roman" pitchFamily="18" charset="0"/>
            </a:endParaRPr>
          </a:p>
          <a:p>
            <a:pPr indent="457200" algn="just"/>
            <a:r>
              <a:rPr lang="ru-RU" sz="2000" dirty="0" smtClean="0">
                <a:latin typeface="Times New Roman" pitchFamily="18" charset="0"/>
                <a:cs typeface="Times New Roman" pitchFamily="18" charset="0"/>
              </a:rPr>
              <a:t>1.Живое восприятие материала;</a:t>
            </a:r>
          </a:p>
          <a:p>
            <a:pPr indent="457200" algn="just"/>
            <a:r>
              <a:rPr lang="ru-RU" sz="2000" dirty="0" smtClean="0">
                <a:latin typeface="Times New Roman" pitchFamily="18" charset="0"/>
                <a:cs typeface="Times New Roman" pitchFamily="18" charset="0"/>
              </a:rPr>
              <a:t>2.Переработка в сознании полученных образов;</a:t>
            </a:r>
          </a:p>
          <a:p>
            <a:pPr indent="457200" algn="just"/>
            <a:r>
              <a:rPr lang="ru-RU" sz="2000" dirty="0" smtClean="0">
                <a:latin typeface="Times New Roman" pitchFamily="18" charset="0"/>
                <a:cs typeface="Times New Roman" pitchFamily="18" charset="0"/>
              </a:rPr>
              <a:t>3.Систематизация знаний;</a:t>
            </a:r>
          </a:p>
          <a:p>
            <a:pPr indent="457200" algn="just"/>
            <a:r>
              <a:rPr lang="ru-RU" sz="2000" dirty="0" smtClean="0">
                <a:latin typeface="Times New Roman" pitchFamily="18" charset="0"/>
                <a:cs typeface="Times New Roman" pitchFamily="18" charset="0"/>
              </a:rPr>
              <a:t>4. Закрепление знаний и навыков.</a:t>
            </a:r>
            <a:endParaRPr lang="ru-RU" sz="2000" dirty="0">
              <a:latin typeface="Times New Roman" pitchFamily="18" charset="0"/>
              <a:cs typeface="Times New Roman" pitchFamily="18" charset="0"/>
            </a:endParaRPr>
          </a:p>
        </p:txBody>
      </p:sp>
      <p:sp>
        <p:nvSpPr>
          <p:cNvPr id="4" name="Прямоугольник 3"/>
          <p:cNvSpPr/>
          <p:nvPr/>
        </p:nvSpPr>
        <p:spPr>
          <a:xfrm>
            <a:off x="2051720" y="836712"/>
            <a:ext cx="5441811" cy="954107"/>
          </a:xfrm>
          <a:prstGeom prst="rect">
            <a:avLst/>
          </a:prstGeom>
          <a:noFill/>
        </p:spPr>
        <p:txBody>
          <a:bodyPr wrap="none" lIns="91440" tIns="45720" rIns="91440" bIns="45720">
            <a:spAutoFit/>
          </a:bodyPr>
          <a:lstStyle/>
          <a:p>
            <a:pPr algn="ctr"/>
            <a:r>
              <a:rPr lang="ru-RU" sz="2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В процессе обучения Ушинский </a:t>
            </a:r>
          </a:p>
          <a:p>
            <a:pPr algn="ctr"/>
            <a:r>
              <a:rPr lang="ru-RU" sz="2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выделял следующие этапы:</a:t>
            </a:r>
            <a:endParaRPr lang="ru-RU" sz="2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1266" name="Picture 2" descr=" "/>
          <p:cNvPicPr>
            <a:picLocks noChangeAspect="1" noChangeArrowheads="1"/>
          </p:cNvPicPr>
          <p:nvPr/>
        </p:nvPicPr>
        <p:blipFill>
          <a:blip r:embed="rId2" cstate="print"/>
          <a:srcRect/>
          <a:stretch>
            <a:fillRect/>
          </a:stretch>
        </p:blipFill>
        <p:spPr bwMode="auto">
          <a:xfrm>
            <a:off x="2411760" y="3645024"/>
            <a:ext cx="4385783" cy="2996952"/>
          </a:xfrm>
          <a:prstGeom prst="rect">
            <a:avLst/>
          </a:prstGeom>
          <a:noFill/>
        </p:spPr>
      </p:pic>
    </p:spTree>
  </p:cSld>
  <p:clrMapOvr>
    <a:masterClrMapping/>
  </p:clrMapOvr>
  <p:transition>
    <p:plus/>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251520" y="2276872"/>
            <a:ext cx="7632848"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1. В религиозно-философских и педагогических творениях святых отцов и учителей церкви рассматриваются вопросы воспитания и обучения в духе православия, при этом в основе этого рассмотрения лежат принципы: связь обучения с воспитанием, гуманизм воспитания, воспитание в духе евангелия (как фундамент нравственной культуры человека), добросовестное и ответственное отношение учителя, духовного деятеля к своим обязанностям.</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 name="Прямоугольник 2"/>
          <p:cNvSpPr/>
          <p:nvPr/>
        </p:nvSpPr>
        <p:spPr>
          <a:xfrm>
            <a:off x="611560" y="548680"/>
            <a:ext cx="7953138" cy="1077218"/>
          </a:xfrm>
          <a:prstGeom prst="rect">
            <a:avLst/>
          </a:prstGeom>
          <a:noFill/>
        </p:spPr>
        <p:txBody>
          <a:bodyPr wrap="none" lIns="91440" tIns="45720" rIns="91440" bIns="45720">
            <a:spAutoFit/>
          </a:bodyPr>
          <a:lstStyle/>
          <a:p>
            <a:pPr algn="ctr"/>
            <a:r>
              <a:rPr lang="ru-RU" sz="3200" b="1" dirty="0" smtClean="0">
                <a:ln w="19050">
                  <a:solidFill>
                    <a:schemeClr val="tx2">
                      <a:tint val="1000"/>
                    </a:schemeClr>
                  </a:solidFill>
                  <a:prstDash val="solid"/>
                </a:ln>
                <a:solidFill>
                  <a:schemeClr val="accent2">
                    <a:lumMod val="75000"/>
                  </a:schemeClr>
                </a:solidFill>
                <a:effectLst>
                  <a:outerShdw blurRad="38100" dist="38100" dir="2700000" algn="tl">
                    <a:srgbClr val="000000">
                      <a:alpha val="43137"/>
                    </a:srgbClr>
                  </a:outerShdw>
                </a:effectLst>
              </a:rPr>
              <a:t>Основные идеи </a:t>
            </a:r>
          </a:p>
          <a:p>
            <a:pPr algn="ctr"/>
            <a:r>
              <a:rPr lang="ru-RU" sz="3200" b="1" dirty="0" smtClean="0">
                <a:ln w="19050">
                  <a:solidFill>
                    <a:schemeClr val="tx2">
                      <a:tint val="1000"/>
                    </a:schemeClr>
                  </a:solidFill>
                  <a:prstDash val="solid"/>
                </a:ln>
                <a:solidFill>
                  <a:schemeClr val="accent2">
                    <a:lumMod val="75000"/>
                  </a:schemeClr>
                </a:solidFill>
                <a:effectLst>
                  <a:outerShdw blurRad="38100" dist="38100" dir="2700000" algn="tl">
                    <a:srgbClr val="000000">
                      <a:alpha val="43137"/>
                    </a:srgbClr>
                  </a:outerShdw>
                </a:effectLst>
              </a:rPr>
              <a:t>православной педагогики Ушинского:</a:t>
            </a:r>
            <a:endParaRPr lang="ru-RU" sz="3200" b="1" dirty="0">
              <a:ln w="19050">
                <a:solidFill>
                  <a:schemeClr val="tx2">
                    <a:tint val="1000"/>
                  </a:schemeClr>
                </a:solidFill>
                <a:prstDash val="solid"/>
              </a:ln>
              <a:solidFill>
                <a:schemeClr val="accent2">
                  <a:lumMod val="75000"/>
                </a:schemeClr>
              </a:solidFill>
              <a:effectLst>
                <a:outerShdw blurRad="38100" dist="38100" dir="2700000" algn="tl">
                  <a:srgbClr val="000000">
                    <a:alpha val="43137"/>
                  </a:srgbClr>
                </a:outerShdw>
              </a:effectLst>
            </a:endParaRPr>
          </a:p>
        </p:txBody>
      </p:sp>
      <p:pic>
        <p:nvPicPr>
          <p:cNvPr id="45059" name="Picture 3" descr="https://img0.liveinternet.ru/images/attach/c/9/107/228/107228064_large_3776042.png"/>
          <p:cNvPicPr>
            <a:picLocks noChangeAspect="1" noChangeArrowheads="1"/>
          </p:cNvPicPr>
          <p:nvPr/>
        </p:nvPicPr>
        <p:blipFill>
          <a:blip r:embed="rId2" cstate="print"/>
          <a:srcRect/>
          <a:stretch>
            <a:fillRect/>
          </a:stretch>
        </p:blipFill>
        <p:spPr bwMode="auto">
          <a:xfrm>
            <a:off x="0" y="3059723"/>
            <a:ext cx="9144000" cy="3798278"/>
          </a:xfrm>
          <a:prstGeom prst="rect">
            <a:avLst/>
          </a:prstGeom>
          <a:noFill/>
        </p:spPr>
      </p:pic>
    </p:spTree>
  </p:cSld>
  <p:clrMapOvr>
    <a:masterClrMapping/>
  </p:clrMapOvr>
  <p:transition>
    <p:plus/>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179512" y="2347719"/>
            <a:ext cx="7416824"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2. Педагогическая деятельность  К.Д. Ушинского доказала возможность использования идей православной педагогики в светской школе. Суть национального воспитания виделась им в соединении исторической традиции и культурного наследия русского народа, для которого православная вера явилась определяющим началом, а взаимодействие школы и церкви обеспечивало воспитание образованной высоконравственной личности.</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 name="Прямоугольник 2"/>
          <p:cNvSpPr/>
          <p:nvPr/>
        </p:nvSpPr>
        <p:spPr>
          <a:xfrm>
            <a:off x="611560" y="620688"/>
            <a:ext cx="7953138" cy="1077218"/>
          </a:xfrm>
          <a:prstGeom prst="rect">
            <a:avLst/>
          </a:prstGeom>
          <a:noFill/>
        </p:spPr>
        <p:txBody>
          <a:bodyPr wrap="none" lIns="91440" tIns="45720" rIns="91440" bIns="45720">
            <a:spAutoFit/>
          </a:bodyPr>
          <a:lstStyle/>
          <a:p>
            <a:pPr algn="ctr"/>
            <a:r>
              <a:rPr lang="ru-RU" sz="3200" b="1" dirty="0" smtClean="0">
                <a:ln w="19050">
                  <a:solidFill>
                    <a:schemeClr val="tx2">
                      <a:tint val="1000"/>
                    </a:schemeClr>
                  </a:solidFill>
                  <a:prstDash val="solid"/>
                </a:ln>
                <a:solidFill>
                  <a:schemeClr val="accent2">
                    <a:lumMod val="75000"/>
                  </a:schemeClr>
                </a:solidFill>
                <a:effectLst>
                  <a:outerShdw blurRad="38100" dist="38100" dir="2700000" algn="tl">
                    <a:srgbClr val="000000">
                      <a:alpha val="43137"/>
                    </a:srgbClr>
                  </a:outerShdw>
                </a:effectLst>
              </a:rPr>
              <a:t>Основные идеи </a:t>
            </a:r>
          </a:p>
          <a:p>
            <a:pPr algn="ctr"/>
            <a:r>
              <a:rPr lang="ru-RU" sz="3200" b="1" dirty="0" smtClean="0">
                <a:ln w="19050">
                  <a:solidFill>
                    <a:schemeClr val="tx2">
                      <a:tint val="1000"/>
                    </a:schemeClr>
                  </a:solidFill>
                  <a:prstDash val="solid"/>
                </a:ln>
                <a:solidFill>
                  <a:schemeClr val="accent2">
                    <a:lumMod val="75000"/>
                  </a:schemeClr>
                </a:solidFill>
                <a:effectLst>
                  <a:outerShdw blurRad="38100" dist="38100" dir="2700000" algn="tl">
                    <a:srgbClr val="000000">
                      <a:alpha val="43137"/>
                    </a:srgbClr>
                  </a:outerShdw>
                </a:effectLst>
              </a:rPr>
              <a:t>православной педагогики Ушинского:</a:t>
            </a:r>
            <a:endParaRPr lang="ru-RU" sz="3200" b="1" dirty="0">
              <a:ln w="19050">
                <a:solidFill>
                  <a:schemeClr val="tx2">
                    <a:tint val="1000"/>
                  </a:schemeClr>
                </a:solidFill>
                <a:prstDash val="solid"/>
              </a:ln>
              <a:solidFill>
                <a:schemeClr val="accent2">
                  <a:lumMod val="75000"/>
                </a:schemeClr>
              </a:solidFill>
              <a:effectLst>
                <a:outerShdw blurRad="38100" dist="38100" dir="2700000" algn="tl">
                  <a:srgbClr val="000000">
                    <a:alpha val="43137"/>
                  </a:srgbClr>
                </a:outerShdw>
              </a:effectLst>
            </a:endParaRPr>
          </a:p>
        </p:txBody>
      </p:sp>
      <p:pic>
        <p:nvPicPr>
          <p:cNvPr id="4" name="Picture 3" descr="https://img0.liveinternet.ru/images/attach/c/9/107/228/107228064_large_3776042.png"/>
          <p:cNvPicPr>
            <a:picLocks noChangeAspect="1" noChangeArrowheads="1"/>
          </p:cNvPicPr>
          <p:nvPr/>
        </p:nvPicPr>
        <p:blipFill>
          <a:blip r:embed="rId2" cstate="print"/>
          <a:srcRect/>
          <a:stretch>
            <a:fillRect/>
          </a:stretch>
        </p:blipFill>
        <p:spPr bwMode="auto">
          <a:xfrm>
            <a:off x="0" y="3059723"/>
            <a:ext cx="9144000" cy="3798278"/>
          </a:xfrm>
          <a:prstGeom prst="rect">
            <a:avLst/>
          </a:prstGeom>
          <a:noFill/>
        </p:spPr>
      </p:pic>
    </p:spTree>
  </p:cSld>
  <p:clrMapOvr>
    <a:masterClrMapping/>
  </p:clrMapOvr>
  <p:transition>
    <p:plus/>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ChangeArrowheads="1"/>
          </p:cNvSpPr>
          <p:nvPr/>
        </p:nvSpPr>
        <p:spPr bwMode="auto">
          <a:xfrm>
            <a:off x="179512" y="2460377"/>
            <a:ext cx="7776864"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3. Национальное воспитание должно учитывать своеобразие исторических особенностей и национальную веру. Обучение и воспитание на принципах православной педагогики, опора на исторические, религиозные, нравственные и культурные традиции русского народа, использование в практике достижений науки, взаимодействие церкви и школы для эффективной организации учебно-воспитательного процесса -вот основные положения, которыми необходимо руководствоваться.</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 name="Прямоугольник 2"/>
          <p:cNvSpPr/>
          <p:nvPr/>
        </p:nvSpPr>
        <p:spPr>
          <a:xfrm>
            <a:off x="611560" y="620688"/>
            <a:ext cx="7953138" cy="1077218"/>
          </a:xfrm>
          <a:prstGeom prst="rect">
            <a:avLst/>
          </a:prstGeom>
          <a:noFill/>
        </p:spPr>
        <p:txBody>
          <a:bodyPr wrap="none" lIns="91440" tIns="45720" rIns="91440" bIns="45720">
            <a:spAutoFit/>
          </a:bodyPr>
          <a:lstStyle/>
          <a:p>
            <a:pPr algn="ctr"/>
            <a:r>
              <a:rPr lang="ru-RU" sz="3200" b="1" dirty="0" smtClean="0">
                <a:ln w="19050">
                  <a:solidFill>
                    <a:schemeClr val="tx2">
                      <a:tint val="1000"/>
                    </a:schemeClr>
                  </a:solidFill>
                  <a:prstDash val="solid"/>
                </a:ln>
                <a:solidFill>
                  <a:schemeClr val="accent2">
                    <a:lumMod val="75000"/>
                  </a:schemeClr>
                </a:solidFill>
                <a:effectLst>
                  <a:outerShdw blurRad="38100" dist="38100" dir="2700000" algn="tl">
                    <a:srgbClr val="000000">
                      <a:alpha val="43137"/>
                    </a:srgbClr>
                  </a:outerShdw>
                </a:effectLst>
              </a:rPr>
              <a:t>Основные идеи </a:t>
            </a:r>
          </a:p>
          <a:p>
            <a:pPr algn="ctr"/>
            <a:r>
              <a:rPr lang="ru-RU" sz="3200" b="1" dirty="0" smtClean="0">
                <a:ln w="19050">
                  <a:solidFill>
                    <a:schemeClr val="tx2">
                      <a:tint val="1000"/>
                    </a:schemeClr>
                  </a:solidFill>
                  <a:prstDash val="solid"/>
                </a:ln>
                <a:solidFill>
                  <a:schemeClr val="accent2">
                    <a:lumMod val="75000"/>
                  </a:schemeClr>
                </a:solidFill>
                <a:effectLst>
                  <a:outerShdw blurRad="38100" dist="38100" dir="2700000" algn="tl">
                    <a:srgbClr val="000000">
                      <a:alpha val="43137"/>
                    </a:srgbClr>
                  </a:outerShdw>
                </a:effectLst>
              </a:rPr>
              <a:t>православной педагогики Ушинского:</a:t>
            </a:r>
            <a:endParaRPr lang="ru-RU" sz="3200" b="1" dirty="0">
              <a:ln w="19050">
                <a:solidFill>
                  <a:schemeClr val="tx2">
                    <a:tint val="1000"/>
                  </a:schemeClr>
                </a:solidFill>
                <a:prstDash val="solid"/>
              </a:ln>
              <a:solidFill>
                <a:schemeClr val="accent2">
                  <a:lumMod val="75000"/>
                </a:schemeClr>
              </a:solidFill>
              <a:effectLst>
                <a:outerShdw blurRad="38100" dist="38100" dir="2700000" algn="tl">
                  <a:srgbClr val="000000">
                    <a:alpha val="43137"/>
                  </a:srgbClr>
                </a:outerShdw>
              </a:effectLst>
            </a:endParaRPr>
          </a:p>
        </p:txBody>
      </p:sp>
      <p:pic>
        <p:nvPicPr>
          <p:cNvPr id="4" name="Picture 3" descr="https://img0.liveinternet.ru/images/attach/c/9/107/228/107228064_large_3776042.png"/>
          <p:cNvPicPr>
            <a:picLocks noChangeAspect="1" noChangeArrowheads="1"/>
          </p:cNvPicPr>
          <p:nvPr/>
        </p:nvPicPr>
        <p:blipFill>
          <a:blip r:embed="rId2" cstate="print"/>
          <a:srcRect/>
          <a:stretch>
            <a:fillRect/>
          </a:stretch>
        </p:blipFill>
        <p:spPr bwMode="auto">
          <a:xfrm>
            <a:off x="0" y="3059723"/>
            <a:ext cx="9144000" cy="3798278"/>
          </a:xfrm>
          <a:prstGeom prst="rect">
            <a:avLst/>
          </a:prstGeom>
          <a:noFill/>
        </p:spPr>
      </p:pic>
    </p:spTree>
  </p:cSld>
  <p:clrMapOvr>
    <a:masterClrMapping/>
  </p:clrMapOvr>
  <p:transition>
    <p:plus/>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ChangeArrowheads="1"/>
          </p:cNvSpPr>
          <p:nvPr/>
        </p:nvSpPr>
        <p:spPr bwMode="auto">
          <a:xfrm>
            <a:off x="251520" y="2347719"/>
            <a:ext cx="7704856"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4. К.Д. Ушинский является продолжателем развития идей православной педагогики. Он не только доказал возможность использования элементов православной педагогики (целей, принципов, содержания, методов, способов взаимодействия участников педагогического процесса) в светской науке о воспитании, но и подчеркнул необходимость их взаимопроникновения. Педагогическая система К.Д. Ушинского строится на принципах народности, науки и христианства.</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 name="Прямоугольник 2"/>
          <p:cNvSpPr/>
          <p:nvPr/>
        </p:nvSpPr>
        <p:spPr>
          <a:xfrm>
            <a:off x="611560" y="620688"/>
            <a:ext cx="7953138" cy="1077218"/>
          </a:xfrm>
          <a:prstGeom prst="rect">
            <a:avLst/>
          </a:prstGeom>
          <a:noFill/>
        </p:spPr>
        <p:txBody>
          <a:bodyPr wrap="none" lIns="91440" tIns="45720" rIns="91440" bIns="45720">
            <a:spAutoFit/>
          </a:bodyPr>
          <a:lstStyle/>
          <a:p>
            <a:pPr algn="ctr"/>
            <a:r>
              <a:rPr lang="ru-RU" sz="3200" b="1" dirty="0" smtClean="0">
                <a:ln w="19050">
                  <a:solidFill>
                    <a:schemeClr val="tx2">
                      <a:tint val="1000"/>
                    </a:schemeClr>
                  </a:solidFill>
                  <a:prstDash val="solid"/>
                </a:ln>
                <a:solidFill>
                  <a:schemeClr val="accent2">
                    <a:lumMod val="75000"/>
                  </a:schemeClr>
                </a:solidFill>
                <a:effectLst>
                  <a:outerShdw blurRad="38100" dist="38100" dir="2700000" algn="tl">
                    <a:srgbClr val="000000">
                      <a:alpha val="43137"/>
                    </a:srgbClr>
                  </a:outerShdw>
                </a:effectLst>
              </a:rPr>
              <a:t>Основные идеи </a:t>
            </a:r>
          </a:p>
          <a:p>
            <a:pPr algn="ctr"/>
            <a:r>
              <a:rPr lang="ru-RU" sz="3200" b="1" dirty="0" smtClean="0">
                <a:ln w="19050">
                  <a:solidFill>
                    <a:schemeClr val="tx2">
                      <a:tint val="1000"/>
                    </a:schemeClr>
                  </a:solidFill>
                  <a:prstDash val="solid"/>
                </a:ln>
                <a:solidFill>
                  <a:schemeClr val="accent2">
                    <a:lumMod val="75000"/>
                  </a:schemeClr>
                </a:solidFill>
                <a:effectLst>
                  <a:outerShdw blurRad="38100" dist="38100" dir="2700000" algn="tl">
                    <a:srgbClr val="000000">
                      <a:alpha val="43137"/>
                    </a:srgbClr>
                  </a:outerShdw>
                </a:effectLst>
              </a:rPr>
              <a:t>православной педагогики Ушинского:</a:t>
            </a:r>
            <a:endParaRPr lang="ru-RU" sz="3200" b="1" dirty="0">
              <a:ln w="19050">
                <a:solidFill>
                  <a:schemeClr val="tx2">
                    <a:tint val="1000"/>
                  </a:schemeClr>
                </a:solidFill>
                <a:prstDash val="solid"/>
              </a:ln>
              <a:solidFill>
                <a:schemeClr val="accent2">
                  <a:lumMod val="75000"/>
                </a:schemeClr>
              </a:solidFill>
              <a:effectLst>
                <a:outerShdw blurRad="38100" dist="38100" dir="2700000" algn="tl">
                  <a:srgbClr val="000000">
                    <a:alpha val="43137"/>
                  </a:srgbClr>
                </a:outerShdw>
              </a:effectLst>
            </a:endParaRPr>
          </a:p>
        </p:txBody>
      </p:sp>
      <p:pic>
        <p:nvPicPr>
          <p:cNvPr id="4" name="Picture 3" descr="https://img0.liveinternet.ru/images/attach/c/9/107/228/107228064_large_3776042.png"/>
          <p:cNvPicPr>
            <a:picLocks noChangeAspect="1" noChangeArrowheads="1"/>
          </p:cNvPicPr>
          <p:nvPr/>
        </p:nvPicPr>
        <p:blipFill>
          <a:blip r:embed="rId2" cstate="print"/>
          <a:srcRect/>
          <a:stretch>
            <a:fillRect/>
          </a:stretch>
        </p:blipFill>
        <p:spPr bwMode="auto">
          <a:xfrm>
            <a:off x="0" y="3059722"/>
            <a:ext cx="9144000" cy="3798278"/>
          </a:xfrm>
          <a:prstGeom prst="rect">
            <a:avLst/>
          </a:prstGeom>
          <a:noFill/>
        </p:spPr>
      </p:pic>
    </p:spTree>
  </p:cSld>
  <p:clrMapOvr>
    <a:masterClrMapping/>
  </p:clrMapOvr>
  <p:transition>
    <p:plus/>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ChangeArrowheads="1"/>
          </p:cNvSpPr>
          <p:nvPr/>
        </p:nvSpPr>
        <p:spPr bwMode="auto">
          <a:xfrm>
            <a:off x="467544" y="2275131"/>
            <a:ext cx="7704856"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5. Современные</a:t>
            </a:r>
            <a:r>
              <a:rPr kumimoji="0" lang="ru-RU" sz="2000" b="0" i="0" u="none" strike="noStrike" cap="none" normalizeH="0" dirty="0" smtClean="0">
                <a:ln>
                  <a:noFill/>
                </a:ln>
                <a:solidFill>
                  <a:srgbClr val="333333"/>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школы используют и развивают религиозный аспект педагогической системы Ушинского, а именно, элементы духовно-нравственного воспитания. Воспитание рассматривается как целенаправленная совместная деятельность педагогов, воспитателей, психологов, учащихся, родителей, духовников, ориентированная на создание условий для развития духовности учащихся на основе общечеловеческих ценностей. Идеи православной педагогики и К.Д. Ушинского стали основой авторских образовательных учреждений и программ. </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 name="Прямоугольник 2"/>
          <p:cNvSpPr/>
          <p:nvPr/>
        </p:nvSpPr>
        <p:spPr>
          <a:xfrm>
            <a:off x="611560" y="548680"/>
            <a:ext cx="7953138" cy="1077218"/>
          </a:xfrm>
          <a:prstGeom prst="rect">
            <a:avLst/>
          </a:prstGeom>
          <a:noFill/>
        </p:spPr>
        <p:txBody>
          <a:bodyPr wrap="none" lIns="91440" tIns="45720" rIns="91440" bIns="45720">
            <a:spAutoFit/>
          </a:bodyPr>
          <a:lstStyle/>
          <a:p>
            <a:pPr algn="ctr"/>
            <a:r>
              <a:rPr lang="ru-RU" sz="3200" b="1" dirty="0" smtClean="0">
                <a:ln w="19050">
                  <a:solidFill>
                    <a:schemeClr val="tx2">
                      <a:tint val="1000"/>
                    </a:schemeClr>
                  </a:solidFill>
                  <a:prstDash val="solid"/>
                </a:ln>
                <a:solidFill>
                  <a:schemeClr val="accent2">
                    <a:lumMod val="75000"/>
                  </a:schemeClr>
                </a:solidFill>
                <a:effectLst>
                  <a:outerShdw blurRad="38100" dist="38100" dir="2700000" algn="tl">
                    <a:srgbClr val="000000">
                      <a:alpha val="43137"/>
                    </a:srgbClr>
                  </a:outerShdw>
                </a:effectLst>
              </a:rPr>
              <a:t>Основные идеи </a:t>
            </a:r>
          </a:p>
          <a:p>
            <a:pPr algn="ctr"/>
            <a:r>
              <a:rPr lang="ru-RU" sz="3200" b="1" dirty="0" smtClean="0">
                <a:ln w="19050">
                  <a:solidFill>
                    <a:schemeClr val="tx2">
                      <a:tint val="1000"/>
                    </a:schemeClr>
                  </a:solidFill>
                  <a:prstDash val="solid"/>
                </a:ln>
                <a:solidFill>
                  <a:schemeClr val="accent2">
                    <a:lumMod val="75000"/>
                  </a:schemeClr>
                </a:solidFill>
                <a:effectLst>
                  <a:outerShdw blurRad="38100" dist="38100" dir="2700000" algn="tl">
                    <a:srgbClr val="000000">
                      <a:alpha val="43137"/>
                    </a:srgbClr>
                  </a:outerShdw>
                </a:effectLst>
              </a:rPr>
              <a:t>православной педагогики Ушинского:</a:t>
            </a:r>
            <a:endParaRPr lang="ru-RU" sz="3200" b="1" dirty="0">
              <a:ln w="19050">
                <a:solidFill>
                  <a:schemeClr val="tx2">
                    <a:tint val="1000"/>
                  </a:schemeClr>
                </a:solidFill>
                <a:prstDash val="solid"/>
              </a:ln>
              <a:solidFill>
                <a:schemeClr val="accent2">
                  <a:lumMod val="75000"/>
                </a:schemeClr>
              </a:solidFill>
              <a:effectLst>
                <a:outerShdw blurRad="38100" dist="38100" dir="2700000" algn="tl">
                  <a:srgbClr val="000000">
                    <a:alpha val="43137"/>
                  </a:srgbClr>
                </a:outerShdw>
              </a:effectLst>
            </a:endParaRPr>
          </a:p>
        </p:txBody>
      </p:sp>
      <p:pic>
        <p:nvPicPr>
          <p:cNvPr id="4" name="Picture 3" descr="https://img0.liveinternet.ru/images/attach/c/9/107/228/107228064_large_3776042.png"/>
          <p:cNvPicPr>
            <a:picLocks noChangeAspect="1" noChangeArrowheads="1"/>
          </p:cNvPicPr>
          <p:nvPr/>
        </p:nvPicPr>
        <p:blipFill>
          <a:blip r:embed="rId2" cstate="print"/>
          <a:srcRect/>
          <a:stretch>
            <a:fillRect/>
          </a:stretch>
        </p:blipFill>
        <p:spPr bwMode="auto">
          <a:xfrm>
            <a:off x="0" y="3059723"/>
            <a:ext cx="9144000" cy="3798278"/>
          </a:xfrm>
          <a:prstGeom prst="rect">
            <a:avLst/>
          </a:prstGeom>
          <a:noFill/>
        </p:spPr>
      </p:pic>
    </p:spTree>
  </p:cSld>
  <p:clrMapOvr>
    <a:masterClrMapping/>
  </p:clrMapOvr>
  <p:transition>
    <p:plus/>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95936" y="1772816"/>
            <a:ext cx="4860032" cy="3416320"/>
          </a:xfrm>
          <a:prstGeom prst="rect">
            <a:avLst/>
          </a:prstGeom>
        </p:spPr>
        <p:txBody>
          <a:bodyPr wrap="square">
            <a:spAutoFit/>
          </a:bodyPr>
          <a:lstStyle/>
          <a:p>
            <a:r>
              <a:rPr lang="ru-RU" sz="2400" dirty="0" smtClean="0">
                <a:latin typeface="Times New Roman" pitchFamily="18" charset="0"/>
                <a:cs typeface="Times New Roman" pitchFamily="18" charset="0"/>
              </a:rPr>
              <a:t>«Истинной </a:t>
            </a:r>
            <a:r>
              <a:rPr lang="ru-RU" sz="2400" dirty="0">
                <a:latin typeface="Times New Roman" pitchFamily="18" charset="0"/>
                <a:cs typeface="Times New Roman" pitchFamily="18" charset="0"/>
              </a:rPr>
              <a:t>целью жизни должна быть признана та, которая наиболее соответствует душе человека… но такого</a:t>
            </a:r>
            <a:r>
              <a:rPr lang="ru-RU" sz="2400" dirty="0" smtClean="0">
                <a:latin typeface="Times New Roman" pitchFamily="18" charset="0"/>
                <a:cs typeface="Times New Roman" pitchFamily="18" charset="0"/>
              </a:rPr>
              <a:t> глубокого понимания души человека, ее коренных свойств, как в христианстве, мы не встречаем нигде»</a:t>
            </a:r>
          </a:p>
          <a:p>
            <a:endParaRPr lang="ru-RU" sz="2400" dirty="0">
              <a:latin typeface="Times New Roman" pitchFamily="18" charset="0"/>
              <a:cs typeface="Times New Roman" pitchFamily="18" charset="0"/>
            </a:endParaRPr>
          </a:p>
          <a:p>
            <a:pPr algn="r"/>
            <a:r>
              <a:rPr lang="ru-RU" sz="2400" dirty="0" smtClean="0">
                <a:latin typeface="Times New Roman" pitchFamily="18" charset="0"/>
                <a:cs typeface="Times New Roman" pitchFamily="18" charset="0"/>
              </a:rPr>
              <a:t>К.Д. Ушинский</a:t>
            </a:r>
          </a:p>
        </p:txBody>
      </p:sp>
      <p:pic>
        <p:nvPicPr>
          <p:cNvPr id="55298" name="Picture 2" descr="https://ds04.infourok.ru/uploads/ex/035c/00175beb-ddd6610b/hello_html_45542390.jpg"/>
          <p:cNvPicPr>
            <a:picLocks noChangeAspect="1" noChangeArrowheads="1"/>
          </p:cNvPicPr>
          <p:nvPr/>
        </p:nvPicPr>
        <p:blipFill>
          <a:blip r:embed="rId2" cstate="print"/>
          <a:srcRect/>
          <a:stretch>
            <a:fillRect/>
          </a:stretch>
        </p:blipFill>
        <p:spPr bwMode="auto">
          <a:xfrm>
            <a:off x="323528" y="1052736"/>
            <a:ext cx="3575779" cy="4680520"/>
          </a:xfrm>
          <a:prstGeom prst="rect">
            <a:avLst/>
          </a:prstGeom>
          <a:noFill/>
        </p:spPr>
      </p:pic>
    </p:spTree>
  </p:cSld>
  <p:clrMapOvr>
    <a:masterClrMapping/>
  </p:clrMapOvr>
  <p:transition>
    <p:plus/>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412776"/>
            <a:ext cx="9144000" cy="830997"/>
          </a:xfrm>
          <a:prstGeom prst="rect">
            <a:avLst/>
          </a:prstGeom>
          <a:noFill/>
        </p:spPr>
        <p:txBody>
          <a:bodyPr wrap="square" lIns="91440" tIns="45720" rIns="91440" bIns="45720">
            <a:spAutoFit/>
          </a:bodyPr>
          <a:lstStyle/>
          <a:p>
            <a:pPr algn="ctr"/>
            <a:r>
              <a:rPr lang="ru-RU" sz="4800" b="1" i="1" cap="none" spc="0" dirty="0" smtClean="0">
                <a:ln w="24500" cmpd="dbl">
                  <a:solidFill>
                    <a:schemeClr val="accent2">
                      <a:shade val="85000"/>
                      <a:satMod val="155000"/>
                    </a:schemeClr>
                  </a:solidFill>
                  <a:prstDash val="solid"/>
                  <a:miter lim="800000"/>
                </a:ln>
                <a:solidFill>
                  <a:schemeClr val="accent1">
                    <a:lumMod val="75000"/>
                  </a:schemeClr>
                </a:solidFill>
              </a:rPr>
              <a:t>Спасибо </a:t>
            </a:r>
            <a:r>
              <a:rPr lang="ru-RU" sz="4800" b="1" i="1" dirty="0" smtClean="0">
                <a:ln w="24500" cmpd="dbl">
                  <a:solidFill>
                    <a:schemeClr val="accent2">
                      <a:shade val="85000"/>
                      <a:satMod val="155000"/>
                    </a:schemeClr>
                  </a:solidFill>
                  <a:prstDash val="solid"/>
                  <a:miter lim="800000"/>
                </a:ln>
                <a:solidFill>
                  <a:schemeClr val="accent1">
                    <a:lumMod val="75000"/>
                  </a:schemeClr>
                </a:solidFill>
              </a:rPr>
              <a:t>за внимание!!!</a:t>
            </a:r>
            <a:endParaRPr lang="ru-RU" sz="4800" b="1" i="1" cap="none" spc="0" dirty="0">
              <a:ln w="24500" cmpd="dbl">
                <a:solidFill>
                  <a:schemeClr val="accent2">
                    <a:shade val="85000"/>
                    <a:satMod val="155000"/>
                  </a:schemeClr>
                </a:solidFill>
                <a:prstDash val="solid"/>
                <a:miter lim="800000"/>
              </a:ln>
              <a:solidFill>
                <a:schemeClr val="accent1">
                  <a:lumMod val="75000"/>
                </a:schemeClr>
              </a:solidFill>
            </a:endParaRPr>
          </a:p>
        </p:txBody>
      </p:sp>
      <p:pic>
        <p:nvPicPr>
          <p:cNvPr id="54274" name="Picture 2" descr="https://im0-tub-ru.yandex.net/i?id=72edb6f07cb9263678d516d2dc5366f6&amp;n=13"/>
          <p:cNvPicPr>
            <a:picLocks noChangeAspect="1" noChangeArrowheads="1"/>
          </p:cNvPicPr>
          <p:nvPr/>
        </p:nvPicPr>
        <p:blipFill>
          <a:blip r:embed="rId2" cstate="print"/>
          <a:srcRect/>
          <a:stretch>
            <a:fillRect/>
          </a:stretch>
        </p:blipFill>
        <p:spPr bwMode="auto">
          <a:xfrm>
            <a:off x="1763688" y="2354757"/>
            <a:ext cx="5544616" cy="4503243"/>
          </a:xfrm>
          <a:prstGeom prst="rect">
            <a:avLst/>
          </a:prstGeom>
          <a:noFill/>
        </p:spPr>
      </p:pic>
    </p:spTree>
  </p:cSld>
  <p:clrMapOvr>
    <a:masterClrMapping/>
  </p:clrMapOvr>
  <p:transition>
    <p:plus/>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844824"/>
            <a:ext cx="5364088" cy="2062103"/>
          </a:xfrm>
          <a:prstGeom prst="rect">
            <a:avLst/>
          </a:prstGeom>
          <a:noFill/>
        </p:spPr>
        <p:txBody>
          <a:bodyPr wrap="square" lIns="91440" tIns="45720" rIns="91440" bIns="45720">
            <a:spAutoFit/>
          </a:bodyPr>
          <a:lstStyle/>
          <a:p>
            <a:pPr algn="ctr"/>
            <a:r>
              <a:rPr lang="ru-RU" sz="3200" b="1" i="1" cap="none" spc="0" dirty="0" smtClean="0">
                <a:ln w="24500" cmpd="dbl">
                  <a:solidFill>
                    <a:schemeClr val="accent2">
                      <a:shade val="85000"/>
                      <a:satMod val="155000"/>
                    </a:schemeClr>
                  </a:solidFill>
                  <a:prstDash val="solid"/>
                  <a:miter lim="800000"/>
                </a:ln>
                <a:solidFill>
                  <a:schemeClr val="accent1">
                    <a:lumMod val="75000"/>
                  </a:schemeClr>
                </a:solidFill>
              </a:rPr>
              <a:t>Тема: «Основные идеи </a:t>
            </a:r>
          </a:p>
          <a:p>
            <a:pPr algn="ctr"/>
            <a:r>
              <a:rPr lang="ru-RU" sz="3200" b="1" i="1" cap="none" spc="0" dirty="0" smtClean="0">
                <a:ln w="24500" cmpd="dbl">
                  <a:solidFill>
                    <a:schemeClr val="accent2">
                      <a:shade val="85000"/>
                      <a:satMod val="155000"/>
                    </a:schemeClr>
                  </a:solidFill>
                  <a:prstDash val="solid"/>
                  <a:miter lim="800000"/>
                </a:ln>
                <a:solidFill>
                  <a:schemeClr val="accent1">
                    <a:lumMod val="75000"/>
                  </a:schemeClr>
                </a:solidFill>
              </a:rPr>
              <a:t>и принципы православной педагогики</a:t>
            </a:r>
          </a:p>
          <a:p>
            <a:pPr algn="ctr"/>
            <a:r>
              <a:rPr lang="ru-RU" sz="3200" b="1" i="1" dirty="0" smtClean="0">
                <a:ln w="24500" cmpd="dbl">
                  <a:solidFill>
                    <a:schemeClr val="accent2">
                      <a:shade val="85000"/>
                      <a:satMod val="155000"/>
                    </a:schemeClr>
                  </a:solidFill>
                  <a:prstDash val="solid"/>
                  <a:miter lim="800000"/>
                </a:ln>
                <a:solidFill>
                  <a:schemeClr val="accent1">
                    <a:lumMod val="75000"/>
                  </a:schemeClr>
                </a:solidFill>
              </a:rPr>
              <a:t>К.Д. Ушинского»</a:t>
            </a:r>
            <a:endParaRPr lang="ru-RU" sz="3200" b="1" i="1" cap="none" spc="0" dirty="0">
              <a:ln w="24500" cmpd="dbl">
                <a:solidFill>
                  <a:schemeClr val="accent2">
                    <a:shade val="85000"/>
                    <a:satMod val="155000"/>
                  </a:schemeClr>
                </a:solidFill>
                <a:prstDash val="solid"/>
                <a:miter lim="800000"/>
              </a:ln>
              <a:solidFill>
                <a:schemeClr val="accent1">
                  <a:lumMod val="75000"/>
                </a:schemeClr>
              </a:solidFill>
            </a:endParaRPr>
          </a:p>
        </p:txBody>
      </p:sp>
      <p:sp>
        <p:nvSpPr>
          <p:cNvPr id="3" name="TextBox 2"/>
          <p:cNvSpPr txBox="1"/>
          <p:nvPr/>
        </p:nvSpPr>
        <p:spPr>
          <a:xfrm>
            <a:off x="3635896" y="5157192"/>
            <a:ext cx="5508104" cy="1200329"/>
          </a:xfrm>
          <a:prstGeom prst="rect">
            <a:avLst/>
          </a:prstGeom>
          <a:noFill/>
        </p:spPr>
        <p:txBody>
          <a:bodyPr wrap="square" rtlCol="0">
            <a:spAutoFit/>
          </a:bodyPr>
          <a:lstStyle/>
          <a:p>
            <a:r>
              <a:rPr lang="ru-RU" sz="2400" dirty="0" smtClean="0">
                <a:latin typeface="Times New Roman" pitchFamily="18" charset="0"/>
                <a:cs typeface="Times New Roman" pitchFamily="18" charset="0"/>
              </a:rPr>
              <a:t>Подготовил: воспитатель МБДОУ детский сад №75</a:t>
            </a:r>
          </a:p>
          <a:p>
            <a:r>
              <a:rPr lang="ru-RU" sz="2400" dirty="0" err="1">
                <a:latin typeface="Times New Roman" pitchFamily="18" charset="0"/>
                <a:cs typeface="Times New Roman" pitchFamily="18" charset="0"/>
              </a:rPr>
              <a:t>Кузовлева</a:t>
            </a:r>
            <a:r>
              <a:rPr lang="ru-RU" sz="2400" dirty="0">
                <a:latin typeface="Times New Roman" pitchFamily="18" charset="0"/>
                <a:cs typeface="Times New Roman" pitchFamily="18" charset="0"/>
              </a:rPr>
              <a:t> Светлана Александровна</a:t>
            </a:r>
          </a:p>
        </p:txBody>
      </p:sp>
      <p:pic>
        <p:nvPicPr>
          <p:cNvPr id="40964" name="Picture 4" descr="https://avatars.mds.yandex.net/get-zen_doc/1852544/pub_5cef999969086f00b040d133_5cf183ceddc81b00afb1fccf/scale_1200"/>
          <p:cNvPicPr>
            <a:picLocks noChangeAspect="1" noChangeArrowheads="1"/>
          </p:cNvPicPr>
          <p:nvPr/>
        </p:nvPicPr>
        <p:blipFill>
          <a:blip r:embed="rId2" cstate="print"/>
          <a:srcRect/>
          <a:stretch>
            <a:fillRect/>
          </a:stretch>
        </p:blipFill>
        <p:spPr bwMode="auto">
          <a:xfrm>
            <a:off x="5940152" y="1052736"/>
            <a:ext cx="2736304" cy="3618402"/>
          </a:xfrm>
          <a:prstGeom prst="rect">
            <a:avLst/>
          </a:prstGeom>
          <a:noFill/>
        </p:spPr>
      </p:pic>
    </p:spTree>
  </p:cSld>
  <p:clrMapOvr>
    <a:masterClrMapping/>
  </p:clrMapOvr>
  <p:transition>
    <p:plus/>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43608" y="908720"/>
            <a:ext cx="7200800" cy="1754326"/>
          </a:xfrm>
          <a:prstGeom prst="rect">
            <a:avLst/>
          </a:prstGeom>
          <a:noFill/>
        </p:spPr>
        <p:txBody>
          <a:bodyPr wrap="square" lIns="91440" tIns="45720" rIns="91440" bIns="45720">
            <a:spAutoFit/>
          </a:bodyPr>
          <a:lstStyle/>
          <a:p>
            <a:pPr algn="ctr"/>
            <a:r>
              <a:rPr lang="ru-RU" sz="3600" b="1" spc="100" dirty="0" smtClean="0">
                <a:ln w="18000">
                  <a:solidFill>
                    <a:schemeClr val="accent1">
                      <a:satMod val="200000"/>
                      <a:tint val="72000"/>
                    </a:schemeClr>
                  </a:solidFill>
                  <a:prstDash val="solid"/>
                </a:ln>
                <a:solidFill>
                  <a:schemeClr val="accent1">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Презентация предназначена</a:t>
            </a:r>
          </a:p>
          <a:p>
            <a:pPr algn="ctr"/>
            <a:r>
              <a:rPr lang="ru-RU" sz="3600" b="1" cap="none" spc="100" dirty="0">
                <a:ln w="18000">
                  <a:solidFill>
                    <a:schemeClr val="accent1">
                      <a:satMod val="200000"/>
                      <a:tint val="72000"/>
                    </a:schemeClr>
                  </a:solidFill>
                  <a:prstDash val="solid"/>
                </a:ln>
                <a:solidFill>
                  <a:schemeClr val="accent1">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д</a:t>
            </a:r>
            <a:r>
              <a:rPr lang="ru-RU" sz="3600" b="1" cap="none" spc="100" dirty="0" smtClean="0">
                <a:ln w="18000">
                  <a:solidFill>
                    <a:schemeClr val="accent1">
                      <a:satMod val="200000"/>
                      <a:tint val="72000"/>
                    </a:schemeClr>
                  </a:solidFill>
                  <a:prstDash val="solid"/>
                </a:ln>
                <a:solidFill>
                  <a:schemeClr val="accent1">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ля педагогов дошкольных </a:t>
            </a:r>
          </a:p>
          <a:p>
            <a:pPr algn="ctr"/>
            <a:r>
              <a:rPr lang="ru-RU" sz="3600" b="1" spc="100" dirty="0">
                <a:ln w="18000">
                  <a:solidFill>
                    <a:schemeClr val="accent1">
                      <a:satMod val="200000"/>
                      <a:tint val="72000"/>
                    </a:schemeClr>
                  </a:solidFill>
                  <a:prstDash val="solid"/>
                </a:ln>
                <a:solidFill>
                  <a:schemeClr val="accent1">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о</a:t>
            </a:r>
            <a:r>
              <a:rPr lang="ru-RU" sz="3600" b="1" spc="100" dirty="0" smtClean="0">
                <a:ln w="18000">
                  <a:solidFill>
                    <a:schemeClr val="accent1">
                      <a:satMod val="200000"/>
                      <a:tint val="72000"/>
                    </a:schemeClr>
                  </a:solidFill>
                  <a:prstDash val="solid"/>
                </a:ln>
                <a:solidFill>
                  <a:schemeClr val="accent1">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рганизаций.</a:t>
            </a:r>
            <a:endParaRPr lang="ru-RU" sz="3600" b="1" cap="none" spc="100" dirty="0">
              <a:ln w="18000">
                <a:solidFill>
                  <a:schemeClr val="accent1">
                    <a:satMod val="200000"/>
                    <a:tint val="72000"/>
                  </a:schemeClr>
                </a:solidFill>
                <a:prstDash val="solid"/>
              </a:ln>
              <a:solidFill>
                <a:schemeClr val="accent1">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39942" name="Picture 6" descr="https://w-dog.ru/wallpapers/0/0/513364928266322/belyj-fon-chelovechki-prezentaciya.jpg"/>
          <p:cNvPicPr>
            <a:picLocks noChangeAspect="1" noChangeArrowheads="1"/>
          </p:cNvPicPr>
          <p:nvPr/>
        </p:nvPicPr>
        <p:blipFill>
          <a:blip r:embed="rId2" cstate="print"/>
          <a:srcRect/>
          <a:stretch>
            <a:fillRect/>
          </a:stretch>
        </p:blipFill>
        <p:spPr bwMode="auto">
          <a:xfrm>
            <a:off x="2123728" y="2708920"/>
            <a:ext cx="5040560" cy="3780421"/>
          </a:xfrm>
          <a:prstGeom prst="rect">
            <a:avLst/>
          </a:prstGeom>
          <a:noFill/>
        </p:spPr>
      </p:pic>
    </p:spTree>
  </p:cSld>
  <p:clrMapOvr>
    <a:masterClrMapping/>
  </p:clrMapOvr>
  <p:transition>
    <p:plus/>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148064" y="4611231"/>
            <a:ext cx="3995936" cy="2246769"/>
          </a:xfrm>
          <a:prstGeom prst="rect">
            <a:avLst/>
          </a:prstGeom>
        </p:spPr>
        <p:txBody>
          <a:bodyPr wrap="square">
            <a:spAutoFit/>
          </a:bodyPr>
          <a:lstStyle/>
          <a:p>
            <a:r>
              <a:rPr lang="ru-RU" sz="2000" dirty="0" smtClean="0">
                <a:latin typeface="Times New Roman" pitchFamily="18" charset="0"/>
                <a:cs typeface="Times New Roman" pitchFamily="18" charset="0"/>
              </a:rPr>
              <a:t>«Христианство – это неугасаемый светоч, идущий вечно впереди человека и народов; за ним должно стремиться всякое истинное воспитание».</a:t>
            </a:r>
          </a:p>
          <a:p>
            <a:endParaRPr lang="ru-RU" sz="2000" dirty="0">
              <a:latin typeface="Times New Roman" pitchFamily="18" charset="0"/>
              <a:cs typeface="Times New Roman" pitchFamily="18" charset="0"/>
            </a:endParaRPr>
          </a:p>
          <a:p>
            <a:pPr algn="r"/>
            <a:r>
              <a:rPr lang="ru-RU" sz="2000" dirty="0" smtClean="0">
                <a:latin typeface="Times New Roman" pitchFamily="18" charset="0"/>
                <a:cs typeface="Times New Roman" pitchFamily="18" charset="0"/>
              </a:rPr>
              <a:t>К.Д. Ушинский</a:t>
            </a:r>
            <a:endParaRPr lang="ru-RU" sz="2000" dirty="0">
              <a:latin typeface="Times New Roman" pitchFamily="18" charset="0"/>
              <a:cs typeface="Times New Roman" pitchFamily="18" charset="0"/>
            </a:endParaRPr>
          </a:p>
        </p:txBody>
      </p:sp>
      <p:pic>
        <p:nvPicPr>
          <p:cNvPr id="38914" name="Picture 2" descr="https://pbs.twimg.com/media/D4zo77uWkAE4yUc.jpg:large"/>
          <p:cNvPicPr>
            <a:picLocks noChangeAspect="1" noChangeArrowheads="1"/>
          </p:cNvPicPr>
          <p:nvPr/>
        </p:nvPicPr>
        <p:blipFill>
          <a:blip r:embed="rId2" cstate="print"/>
          <a:srcRect/>
          <a:stretch>
            <a:fillRect/>
          </a:stretch>
        </p:blipFill>
        <p:spPr bwMode="auto">
          <a:xfrm>
            <a:off x="5724128" y="980728"/>
            <a:ext cx="2592288" cy="3473665"/>
          </a:xfrm>
          <a:prstGeom prst="rect">
            <a:avLst/>
          </a:prstGeom>
          <a:noFill/>
        </p:spPr>
      </p:pic>
      <p:sp>
        <p:nvSpPr>
          <p:cNvPr id="4" name="Прямоугольник 3"/>
          <p:cNvSpPr/>
          <p:nvPr/>
        </p:nvSpPr>
        <p:spPr>
          <a:xfrm>
            <a:off x="395536" y="1268760"/>
            <a:ext cx="4499992" cy="4401205"/>
          </a:xfrm>
          <a:prstGeom prst="rect">
            <a:avLst/>
          </a:prstGeom>
        </p:spPr>
        <p:txBody>
          <a:bodyPr wrap="square">
            <a:spAutoFit/>
          </a:bodyPr>
          <a:lstStyle/>
          <a:p>
            <a:pPr indent="457200" algn="just" fontAlgn="base"/>
            <a:r>
              <a:rPr lang="ru-RU" sz="2000" dirty="0" smtClean="0">
                <a:latin typeface="Times New Roman" pitchFamily="18" charset="0"/>
                <a:cs typeface="Times New Roman" pitchFamily="18" charset="0"/>
              </a:rPr>
              <a:t>Константин Дмитриевич Ушинский — русский педагог, писатель, основоположник научной педагогики в России.</a:t>
            </a:r>
          </a:p>
          <a:p>
            <a:pPr algn="just" fontAlgn="base"/>
            <a:r>
              <a:rPr lang="ru-RU" sz="2000" dirty="0" smtClean="0">
                <a:latin typeface="Times New Roman" pitchFamily="18" charset="0"/>
                <a:cs typeface="Times New Roman" pitchFamily="18" charset="0"/>
              </a:rPr>
              <a:t>Родился в Туле 19 февраля (3 марта) 1823 года в семье отставного офицера.</a:t>
            </a:r>
          </a:p>
          <a:p>
            <a:pPr algn="just" fontAlgn="base"/>
            <a:r>
              <a:rPr lang="ru-RU" sz="2000" dirty="0" smtClean="0">
                <a:latin typeface="Times New Roman" pitchFamily="18" charset="0"/>
                <a:cs typeface="Times New Roman" pitchFamily="18" charset="0"/>
              </a:rPr>
              <a:t> </a:t>
            </a:r>
          </a:p>
          <a:p>
            <a:pPr indent="457200" algn="just" fontAlgn="base"/>
            <a:r>
              <a:rPr lang="ru-RU" sz="2000" dirty="0" smtClean="0">
                <a:latin typeface="Times New Roman" pitchFamily="18" charset="0"/>
                <a:cs typeface="Times New Roman" pitchFamily="18" charset="0"/>
              </a:rPr>
              <a:t>Имя К. Д. Ушинского стало знаменитым по всей России как талантливого педагога. Ему даже поручили письменно изложить свое мнение о воспитании наследника престола.</a:t>
            </a:r>
          </a:p>
          <a:p>
            <a:pPr algn="just" fontAlgn="base"/>
            <a:endParaRPr lang="ru-RU" sz="2000" dirty="0">
              <a:latin typeface="Times New Roman" pitchFamily="18" charset="0"/>
              <a:cs typeface="Times New Roman" pitchFamily="18" charset="0"/>
            </a:endParaRPr>
          </a:p>
        </p:txBody>
      </p:sp>
    </p:spTree>
  </p:cSld>
  <p:clrMapOvr>
    <a:masterClrMapping/>
  </p:clrMapOvr>
  <p:transition>
    <p:plus/>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692696"/>
            <a:ext cx="8496944" cy="3785652"/>
          </a:xfrm>
          <a:prstGeom prst="rect">
            <a:avLst/>
          </a:prstGeom>
        </p:spPr>
        <p:txBody>
          <a:bodyPr wrap="square">
            <a:spAutoFit/>
          </a:bodyPr>
          <a:lstStyle/>
          <a:p>
            <a:pPr indent="457200"/>
            <a:r>
              <a:rPr lang="ru-RU" sz="2000" dirty="0" smtClean="0">
                <a:latin typeface="Times New Roman" pitchFamily="18" charset="0"/>
                <a:cs typeface="Times New Roman" pitchFamily="18" charset="0"/>
              </a:rPr>
              <a:t>Ушинского считают действительно отцом всех русских педагогов. Написанный им учебник под названием «Родное слово» переиздавался 167 раз. Его наследие накапливает 1111 томов. Идеи Ушинского имели большое влияние на дальнейшее развитие русской педагогики.</a:t>
            </a:r>
          </a:p>
          <a:p>
            <a:pPr indent="457200" algn="just"/>
            <a:r>
              <a:rPr lang="ru-RU" sz="2000" dirty="0" smtClean="0">
                <a:latin typeface="Times New Roman" pitchFamily="18" charset="0"/>
                <a:cs typeface="Times New Roman" pitchFamily="18" charset="0"/>
              </a:rPr>
              <a:t>Следовательно, христианская религия - это не какой-то случайный элемент, который можно ввести в образование, а можно и не вводить, но это фундамент всей современной цивилизации, и без него эта цивилизация, а значит, воспитание и педагогика просто не могут существовать. Ушинский доказывает: "Современная педагогика исключительно выросла на христианской почве, и для нас нехристианская педагогика есть вещь немыслимая - безголовый урод и деятельность без цели, предприятие без побуждения позади и без результатов впереди"</a:t>
            </a:r>
            <a:endParaRPr lang="ru-RU" sz="2000" dirty="0">
              <a:latin typeface="Times New Roman" pitchFamily="18" charset="0"/>
              <a:cs typeface="Times New Roman" pitchFamily="18" charset="0"/>
            </a:endParaRPr>
          </a:p>
        </p:txBody>
      </p:sp>
      <p:pic>
        <p:nvPicPr>
          <p:cNvPr id="3076" name="Picture 4" descr="https://pbs.twimg.com/media/ESGeuBnWkAIOPhd.jpg"/>
          <p:cNvPicPr>
            <a:picLocks noChangeAspect="1" noChangeArrowheads="1"/>
          </p:cNvPicPr>
          <p:nvPr/>
        </p:nvPicPr>
        <p:blipFill>
          <a:blip r:embed="rId2" cstate="print"/>
          <a:srcRect/>
          <a:stretch>
            <a:fillRect/>
          </a:stretch>
        </p:blipFill>
        <p:spPr bwMode="auto">
          <a:xfrm>
            <a:off x="2267744" y="4533221"/>
            <a:ext cx="4680520" cy="2136139"/>
          </a:xfrm>
          <a:prstGeom prst="rect">
            <a:avLst/>
          </a:prstGeom>
          <a:noFill/>
        </p:spPr>
      </p:pic>
    </p:spTree>
  </p:cSld>
  <p:clrMapOvr>
    <a:masterClrMapping/>
  </p:clrMapOvr>
  <p:transition>
    <p:plus/>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ChangeArrowheads="1"/>
          </p:cNvSpPr>
          <p:nvPr/>
        </p:nvSpPr>
        <p:spPr bwMode="auto">
          <a:xfrm>
            <a:off x="3923928" y="1340768"/>
            <a:ext cx="504056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539750" algn="just" fontAlgn="base">
              <a:spcBef>
                <a:spcPct val="0"/>
              </a:spcBef>
              <a:spcAft>
                <a:spcPct val="0"/>
              </a:spcAft>
            </a:pPr>
            <a:r>
              <a:rPr lang="ru-RU" sz="2000" dirty="0" smtClean="0"/>
              <a:t>Его называют православным мыслителем, и здесь нет преувеличения. «Я желал бы, чтобы все люди были религиозны», — говорил Ушинский. В конце 1860-х эти за эти слова можно было заработать репутацию белой вороны… Свою школу, свою педагогическую антропологию он не представлял отделённой от Церкви. «Все, чем человек, как человек, может и должен быть, выражено вполне в Божественном учении, и воспитанию остается только прежде всего и в основу всего вкоренить истины христианства».</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50179" name="Picture 3" descr="http://pedagogic.ru/books/item/f00/s00/z0000016/pic/000080.jpg"/>
          <p:cNvPicPr>
            <a:picLocks noChangeAspect="1" noChangeArrowheads="1"/>
          </p:cNvPicPr>
          <p:nvPr/>
        </p:nvPicPr>
        <p:blipFill>
          <a:blip r:embed="rId2" cstate="print"/>
          <a:srcRect/>
          <a:stretch>
            <a:fillRect/>
          </a:stretch>
        </p:blipFill>
        <p:spPr bwMode="auto">
          <a:xfrm>
            <a:off x="179512" y="1412776"/>
            <a:ext cx="3338532" cy="4176464"/>
          </a:xfrm>
          <a:prstGeom prst="rect">
            <a:avLst/>
          </a:prstGeom>
          <a:noFill/>
        </p:spPr>
      </p:pic>
    </p:spTree>
  </p:cSld>
  <p:clrMapOvr>
    <a:masterClrMapping/>
  </p:clrMapOvr>
  <p:transition>
    <p:plu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836712"/>
            <a:ext cx="8568952" cy="3139321"/>
          </a:xfrm>
          <a:prstGeom prst="rect">
            <a:avLst/>
          </a:prstGeom>
        </p:spPr>
        <p:txBody>
          <a:bodyPr wrap="square">
            <a:spAutoFit/>
          </a:bodyPr>
          <a:lstStyle/>
          <a:p>
            <a:pPr algn="ctr"/>
            <a:r>
              <a:rPr lang="ru-RU"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Основные идеи Ушинского Константина Дмитриевича изложены в его трудах:</a:t>
            </a:r>
          </a:p>
          <a:p>
            <a:endParaRPr lang="ru-RU"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buFont typeface="Wingdings" pitchFamily="2" charset="2"/>
              <a:buChar char="Ø"/>
            </a:pPr>
            <a:r>
              <a:rPr lang="ru-RU" dirty="0" smtClean="0"/>
              <a:t>«Три элемента школы»,</a:t>
            </a:r>
          </a:p>
          <a:p>
            <a:pPr>
              <a:buFont typeface="Wingdings" pitchFamily="2" charset="2"/>
              <a:buChar char="Ø"/>
            </a:pPr>
            <a:r>
              <a:rPr lang="ru-RU" dirty="0" smtClean="0"/>
              <a:t>«О пользе педагогической литературы»,</a:t>
            </a:r>
          </a:p>
          <a:p>
            <a:pPr>
              <a:buFont typeface="Wingdings" pitchFamily="2" charset="2"/>
              <a:buChar char="Ø"/>
            </a:pPr>
            <a:r>
              <a:rPr lang="ru-RU" dirty="0" smtClean="0"/>
              <a:t>«О народности в общественном воспитании»,</a:t>
            </a:r>
          </a:p>
          <a:p>
            <a:pPr>
              <a:buFont typeface="Wingdings" pitchFamily="2" charset="2"/>
              <a:buChar char="Ø"/>
            </a:pPr>
            <a:r>
              <a:rPr lang="ru-RU" dirty="0" smtClean="0"/>
              <a:t>«Труд в его психическом и воспитательном значении»,</a:t>
            </a:r>
          </a:p>
          <a:p>
            <a:pPr>
              <a:buFont typeface="Wingdings" pitchFamily="2" charset="2"/>
              <a:buChar char="Ø"/>
            </a:pPr>
            <a:r>
              <a:rPr lang="ru-RU" dirty="0" smtClean="0"/>
              <a:t>«Детский мир»,</a:t>
            </a:r>
          </a:p>
          <a:p>
            <a:pPr>
              <a:buFont typeface="Wingdings" pitchFamily="2" charset="2"/>
              <a:buChar char="Ø"/>
            </a:pPr>
            <a:r>
              <a:rPr lang="ru-RU" dirty="0" smtClean="0"/>
              <a:t>«Родное слово»,</a:t>
            </a:r>
          </a:p>
          <a:p>
            <a:pPr>
              <a:buFont typeface="Wingdings" pitchFamily="2" charset="2"/>
              <a:buChar char="Ø"/>
            </a:pPr>
            <a:r>
              <a:rPr lang="ru-RU" dirty="0" smtClean="0"/>
              <a:t>«Человек как предмет воспитания. Опыт педагогической антропологии».</a:t>
            </a:r>
            <a:endParaRPr lang="ru-RU" dirty="0"/>
          </a:p>
        </p:txBody>
      </p:sp>
      <p:pic>
        <p:nvPicPr>
          <p:cNvPr id="1026" name="Picture 2" descr="https://newauctionstatic.com.ua/offer_images/2018/03/27/06/big/P/PbuOklmV6Ay/ushinskij_k_d_pedagogicheskie_sochinenija_v_6_tomakh_1988_apn_sssr_dlja_pedagogov_i_special_narod_obraz.jpg"/>
          <p:cNvPicPr>
            <a:picLocks noChangeAspect="1" noChangeArrowheads="1"/>
          </p:cNvPicPr>
          <p:nvPr/>
        </p:nvPicPr>
        <p:blipFill>
          <a:blip r:embed="rId2" cstate="print"/>
          <a:srcRect/>
          <a:stretch>
            <a:fillRect/>
          </a:stretch>
        </p:blipFill>
        <p:spPr bwMode="auto">
          <a:xfrm>
            <a:off x="2699792" y="4005064"/>
            <a:ext cx="3528392" cy="2646294"/>
          </a:xfrm>
          <a:prstGeom prst="rect">
            <a:avLst/>
          </a:prstGeom>
          <a:noFill/>
        </p:spPr>
      </p:pic>
    </p:spTree>
  </p:cSld>
  <p:clrMapOvr>
    <a:masterClrMapping/>
  </p:clrMapOvr>
  <p:transition>
    <p:plus/>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980728"/>
            <a:ext cx="8208912" cy="2862322"/>
          </a:xfrm>
          <a:prstGeom prst="rect">
            <a:avLst/>
          </a:prstGeom>
        </p:spPr>
        <p:txBody>
          <a:bodyPr wrap="square">
            <a:spAutoFit/>
          </a:bodyPr>
          <a:lstStyle/>
          <a:p>
            <a:pPr indent="457200" algn="just"/>
            <a:r>
              <a:rPr lang="ru-RU" sz="2000" dirty="0">
                <a:latin typeface="Times New Roman" pitchFamily="18" charset="0"/>
                <a:cs typeface="Times New Roman" pitchFamily="18" charset="0"/>
              </a:rPr>
              <a:t>Т</a:t>
            </a:r>
            <a:r>
              <a:rPr lang="ru-RU" sz="2000" dirty="0" smtClean="0">
                <a:latin typeface="Times New Roman" pitchFamily="18" charset="0"/>
                <a:cs typeface="Times New Roman" pitchFamily="18" charset="0"/>
              </a:rPr>
              <a:t>еория Ушинского представляется многомерной, поскольку исходное понимание человека и цель его воспитания у него переплетаются в трех точках - человек, народ, Бог. То есть человек у Ушинского понимается как собственно человек (</a:t>
            </a:r>
            <a:r>
              <a:rPr lang="ru-RU" sz="2000" dirty="0" err="1" smtClean="0">
                <a:latin typeface="Times New Roman" pitchFamily="18" charset="0"/>
                <a:cs typeface="Times New Roman" pitchFamily="18" charset="0"/>
              </a:rPr>
              <a:t>человек</a:t>
            </a:r>
            <a:r>
              <a:rPr lang="ru-RU" sz="2000" dirty="0" smtClean="0">
                <a:latin typeface="Times New Roman" pitchFamily="18" charset="0"/>
                <a:cs typeface="Times New Roman" pitchFamily="18" charset="0"/>
              </a:rPr>
              <a:t> в антропологическом смысле, состоянии); как человек, принадлежащий определенному народу; как человек, несущий в себе образ Божий. В то же время цель воспитания человека мыслится у Ушинского и как развитие человека самого по себе; и как развитие человека по мере народа, к которому он принадлежит; и как развитие по образу Божию.</a:t>
            </a:r>
            <a:endParaRPr lang="ru-RU" sz="2000" dirty="0">
              <a:latin typeface="Times New Roman" pitchFamily="18" charset="0"/>
              <a:cs typeface="Times New Roman" pitchFamily="18" charset="0"/>
            </a:endParaRPr>
          </a:p>
        </p:txBody>
      </p:sp>
      <p:pic>
        <p:nvPicPr>
          <p:cNvPr id="49156" name="Picture 4" descr="https://img1.picmix.com/output/stamp/normal/5/9/4/5/1355495_60830.png"/>
          <p:cNvPicPr>
            <a:picLocks noChangeAspect="1" noChangeArrowheads="1"/>
          </p:cNvPicPr>
          <p:nvPr/>
        </p:nvPicPr>
        <p:blipFill>
          <a:blip r:embed="rId2" cstate="print"/>
          <a:srcRect/>
          <a:stretch>
            <a:fillRect/>
          </a:stretch>
        </p:blipFill>
        <p:spPr bwMode="auto">
          <a:xfrm>
            <a:off x="3059832" y="3854624"/>
            <a:ext cx="3312368" cy="3312368"/>
          </a:xfrm>
          <a:prstGeom prst="rect">
            <a:avLst/>
          </a:prstGeom>
          <a:noFill/>
        </p:spPr>
      </p:pic>
    </p:spTree>
  </p:cSld>
  <p:clrMapOvr>
    <a:masterClrMapping/>
  </p:clrMapOvr>
  <p:transition>
    <p:plus/>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ChangeArrowheads="1"/>
          </p:cNvSpPr>
          <p:nvPr/>
        </p:nvSpPr>
        <p:spPr bwMode="auto">
          <a:xfrm>
            <a:off x="0" y="3494043"/>
            <a:ext cx="5796136"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47107" name="Picture 3" descr="https://img1.liveinternet.ru/images/attach/d/1/131/44/131044517_7082595.png"/>
          <p:cNvPicPr>
            <a:picLocks noChangeAspect="1" noChangeArrowheads="1"/>
          </p:cNvPicPr>
          <p:nvPr/>
        </p:nvPicPr>
        <p:blipFill>
          <a:blip r:embed="rId2" cstate="print"/>
          <a:srcRect/>
          <a:stretch>
            <a:fillRect/>
          </a:stretch>
        </p:blipFill>
        <p:spPr bwMode="auto">
          <a:xfrm>
            <a:off x="5292080" y="1340768"/>
            <a:ext cx="4228242" cy="4608512"/>
          </a:xfrm>
          <a:prstGeom prst="rect">
            <a:avLst/>
          </a:prstGeom>
          <a:noFill/>
        </p:spPr>
      </p:pic>
      <p:sp>
        <p:nvSpPr>
          <p:cNvPr id="4" name="Прямоугольник 3"/>
          <p:cNvSpPr/>
          <p:nvPr/>
        </p:nvSpPr>
        <p:spPr>
          <a:xfrm>
            <a:off x="251520" y="908720"/>
            <a:ext cx="5256584" cy="5016758"/>
          </a:xfrm>
          <a:prstGeom prst="rect">
            <a:avLst/>
          </a:prstGeom>
        </p:spPr>
        <p:txBody>
          <a:bodyPr wrap="square">
            <a:spAutoFit/>
          </a:bodyPr>
          <a:lstStyle/>
          <a:p>
            <a:pPr indent="457200" algn="just"/>
            <a:r>
              <a:rPr lang="ru-RU" sz="2000" dirty="0" smtClean="0">
                <a:latin typeface="Times New Roman" pitchFamily="18" charset="0"/>
                <a:cs typeface="Times New Roman" pitchFamily="18" charset="0"/>
              </a:rPr>
              <a:t>Свою школу, свою педагогическую антропологию он не представлял отделённой от Церкви. «Все, чем человек, как человек, может и должен быть, выражено вполне в Божественном учении, и воспитанию остается только прежде всего и в основу всего вкоренить истины христианства».</a:t>
            </a:r>
          </a:p>
          <a:p>
            <a:pPr indent="457200" algn="just"/>
            <a:endParaRPr lang="ru-RU" sz="2000" dirty="0" smtClean="0">
              <a:latin typeface="Times New Roman" pitchFamily="18" charset="0"/>
              <a:cs typeface="Times New Roman" pitchFamily="18" charset="0"/>
            </a:endParaRPr>
          </a:p>
          <a:p>
            <a:pPr indent="457200" algn="just"/>
            <a:r>
              <a:rPr lang="ru-RU" sz="2000" dirty="0" smtClean="0">
                <a:latin typeface="Times New Roman" pitchFamily="18" charset="0"/>
                <a:cs typeface="Times New Roman" pitchFamily="18" charset="0"/>
              </a:rPr>
              <a:t>Константин Дмитриевич пронизывал свою программу постулатами Писания. «Источник живой воды — Евангелие. Если эта вода питает корни (души), она будет давать цветы и плоды (нравственности)», — пишет он учителям. Они (в большинстве) постарались пропустить эту идею мимо ушей, посчитали её второстепенной, </a:t>
            </a:r>
            <a:r>
              <a:rPr lang="ru-RU" sz="2000" dirty="0" err="1" smtClean="0">
                <a:latin typeface="Times New Roman" pitchFamily="18" charset="0"/>
                <a:cs typeface="Times New Roman" pitchFamily="18" charset="0"/>
              </a:rPr>
              <a:t>политесной</a:t>
            </a:r>
            <a:r>
              <a:rPr lang="ru-RU" sz="2000" dirty="0" smtClean="0">
                <a:latin typeface="Times New Roman" pitchFamily="18" charset="0"/>
                <a:cs typeface="Times New Roman" pitchFamily="18" charset="0"/>
              </a:rPr>
              <a:t>. </a:t>
            </a:r>
            <a:endParaRPr lang="ru-RU" sz="2000" dirty="0">
              <a:latin typeface="Times New Roman" pitchFamily="18" charset="0"/>
              <a:cs typeface="Times New Roman" pitchFamily="18" charset="0"/>
            </a:endParaRPr>
          </a:p>
        </p:txBody>
      </p:sp>
    </p:spTree>
  </p:cSld>
  <p:clrMapOvr>
    <a:masterClrMapping/>
  </p:clrMapOvr>
  <p:transition>
    <p:plus/>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754</TotalTime>
  <Words>1082</Words>
  <Application>Microsoft Office PowerPoint</Application>
  <PresentationFormat>Экран (4:3)</PresentationFormat>
  <Paragraphs>67</Paragraphs>
  <Slides>19</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19</vt:i4>
      </vt:variant>
    </vt:vector>
  </HeadingPairs>
  <TitlesOfParts>
    <vt:vector size="25" baseType="lpstr">
      <vt:lpstr>Calibri</vt:lpstr>
      <vt:lpstr>Constantia</vt:lpstr>
      <vt:lpstr>Times New Roman</vt:lpstr>
      <vt:lpstr>Wingdings</vt:lpstr>
      <vt:lpstr>Wingdings 2</vt:lpstr>
      <vt:lpstr>Поток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Пользователь Windows</cp:lastModifiedBy>
  <cp:revision>3</cp:revision>
  <dcterms:created xsi:type="dcterms:W3CDTF">2020-05-23T07:32:05Z</dcterms:created>
  <dcterms:modified xsi:type="dcterms:W3CDTF">2020-05-28T09:44:19Z</dcterms:modified>
</cp:coreProperties>
</file>