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83" r:id="rId5"/>
    <p:sldId id="288" r:id="rId6"/>
    <p:sldId id="286" r:id="rId7"/>
    <p:sldId id="287" r:id="rId8"/>
    <p:sldId id="261" r:id="rId9"/>
    <p:sldId id="259" r:id="rId10"/>
    <p:sldId id="258" r:id="rId11"/>
    <p:sldId id="262" r:id="rId12"/>
    <p:sldId id="270" r:id="rId13"/>
    <p:sldId id="263" r:id="rId14"/>
    <p:sldId id="264" r:id="rId15"/>
    <p:sldId id="265" r:id="rId16"/>
    <p:sldId id="266" r:id="rId17"/>
    <p:sldId id="267" r:id="rId18"/>
    <p:sldId id="268" r:id="rId19"/>
    <p:sldId id="269"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191469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40942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D76920-AA74-4768-B1FD-B739A1AF2EC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178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85A9E5-1128-4450-A9C9-D6419B9FD6E0}" type="datetimeFigureOut">
              <a:rPr lang="ru-RU" smtClean="0"/>
              <a:t>26.05.2020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68623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85A9E5-1128-4450-A9C9-D6419B9FD6E0}" type="datetimeFigureOut">
              <a:rPr lang="ru-RU" smtClean="0"/>
              <a:t>26.05.2020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76920-AA74-4768-B1FD-B739A1AF2EC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505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85A9E5-1128-4450-A9C9-D6419B9FD6E0}" type="datetimeFigureOut">
              <a:rPr lang="ru-RU" smtClean="0"/>
              <a:t>26.05.2020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2662885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999513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65819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320626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5A9E5-1128-4450-A9C9-D6419B9FD6E0}" type="datetimeFigureOut">
              <a:rPr lang="ru-RU" smtClean="0"/>
              <a:t>26.05.2020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330871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85A9E5-1128-4450-A9C9-D6419B9FD6E0}" type="datetimeFigureOut">
              <a:rPr lang="ru-RU" smtClean="0"/>
              <a:t>26.05.2020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89712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85A9E5-1128-4450-A9C9-D6419B9FD6E0}" type="datetimeFigureOut">
              <a:rPr lang="ru-RU" smtClean="0"/>
              <a:t>26.05.2020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311515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85A9E5-1128-4450-A9C9-D6419B9FD6E0}" type="datetimeFigureOut">
              <a:rPr lang="ru-RU" smtClean="0"/>
              <a:t>26.05.2020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407353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5A9E5-1128-4450-A9C9-D6419B9FD6E0}" type="datetimeFigureOut">
              <a:rPr lang="ru-RU" smtClean="0"/>
              <a:t>26.05.2020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363591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85A9E5-1128-4450-A9C9-D6419B9FD6E0}" type="datetimeFigureOut">
              <a:rPr lang="ru-RU" smtClean="0"/>
              <a:t>26.05.2020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407956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85A9E5-1128-4450-A9C9-D6419B9FD6E0}" type="datetimeFigureOut">
              <a:rPr lang="ru-RU" smtClean="0"/>
              <a:t>26.05.2020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76920-AA74-4768-B1FD-B739A1AF2EC6}" type="slidenum">
              <a:rPr lang="ru-RU" smtClean="0"/>
              <a:t>‹#›</a:t>
            </a:fld>
            <a:endParaRPr lang="ru-RU"/>
          </a:p>
        </p:txBody>
      </p:sp>
    </p:spTree>
    <p:extLst>
      <p:ext uri="{BB962C8B-B14F-4D97-AF65-F5344CB8AC3E}">
        <p14:creationId xmlns:p14="http://schemas.microsoft.com/office/powerpoint/2010/main" val="38216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85A9E5-1128-4450-A9C9-D6419B9FD6E0}" type="datetimeFigureOut">
              <a:rPr lang="ru-RU" smtClean="0"/>
              <a:t>26.05.2020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1D76920-AA74-4768-B1FD-B739A1AF2EC6}" type="slidenum">
              <a:rPr lang="ru-RU" smtClean="0"/>
              <a:t>‹#›</a:t>
            </a:fld>
            <a:endParaRPr lang="ru-RU"/>
          </a:p>
        </p:txBody>
      </p:sp>
    </p:spTree>
    <p:extLst>
      <p:ext uri="{BB962C8B-B14F-4D97-AF65-F5344CB8AC3E}">
        <p14:creationId xmlns:p14="http://schemas.microsoft.com/office/powerpoint/2010/main" val="1834354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zbyka.ru/otechnik/Grigorij_Bogoslov/" TargetMode="External"/><Relationship Id="rId2" Type="http://schemas.openxmlformats.org/officeDocument/2006/relationships/hyperlink" Target="https://azbyka.ru/otechnik/Ioann_Damask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zbyka.ru/biblia/?Mt.6:6&amp;cr&amp;rus" TargetMode="External"/><Relationship Id="rId2" Type="http://schemas.openxmlformats.org/officeDocument/2006/relationships/hyperlink" Target="http://azbyka.ru/biblia/?Mt.11:27&amp;cr&amp;rus" TargetMode="External"/><Relationship Id="rId1" Type="http://schemas.openxmlformats.org/officeDocument/2006/relationships/slideLayout" Target="../slideLayouts/slideLayout2.xml"/><Relationship Id="rId6" Type="http://schemas.openxmlformats.org/officeDocument/2006/relationships/hyperlink" Target="http://azbyka.ru/biblia/?Mt.7:11&amp;cr&amp;rus" TargetMode="External"/><Relationship Id="rId5" Type="http://schemas.openxmlformats.org/officeDocument/2006/relationships/hyperlink" Target="http://azbyka.ru/biblia/?Mt.6:14&amp;cr&amp;rus" TargetMode="External"/><Relationship Id="rId4" Type="http://schemas.openxmlformats.org/officeDocument/2006/relationships/hyperlink" Target="http://azbyka.ru/biblia/?Mt.6:26&amp;cr&amp;r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azbyka.ru/biblia/?1Cor.3:6-9&amp;cr&amp;r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zbyka.ru/biblia/?Lev.19:2&amp;cr&amp;rus" TargetMode="External"/><Relationship Id="rId2" Type="http://schemas.openxmlformats.org/officeDocument/2006/relationships/hyperlink" Target="http://azbyka.ru/biblia/?Gen.17:1,7&amp;cr&amp;rus" TargetMode="External"/><Relationship Id="rId1" Type="http://schemas.openxmlformats.org/officeDocument/2006/relationships/slideLayout" Target="../slideLayouts/slideLayout2.xml"/><Relationship Id="rId5" Type="http://schemas.openxmlformats.org/officeDocument/2006/relationships/hyperlink" Target="http://azbyka.ru/biblia/?Gal.3:24&amp;cr&amp;rus" TargetMode="External"/><Relationship Id="rId4" Type="http://schemas.openxmlformats.org/officeDocument/2006/relationships/hyperlink" Target="http://azbyka.ru/biblia/?Ex.20:2-17&amp;cr&amp;r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zbyka.ru/biblia/?Gal.3:24&amp;cr&amp;r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zbyka.ru/biblia/?Prov.23:15,17:19,26&amp;cr&amp;r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zbyka.ru/biblia/?Mt.5:48&amp;cr&amp;rus" TargetMode="External"/><Relationship Id="rId2" Type="http://schemas.openxmlformats.org/officeDocument/2006/relationships/hyperlink" Target="http://azbyka.ru/biblia/?2Pet.1:4&amp;cr&amp;r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zbyka.ru/biblia/?Mt.16:26&amp;cr&amp;rus" TargetMode="External"/><Relationship Id="rId2" Type="http://schemas.openxmlformats.org/officeDocument/2006/relationships/hyperlink" Target="http://azbyka.ru/biblia/?Mt.6:33&amp;cr&amp;ru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azbyka.ru/biblia/?Rom.14:17&amp;cr&amp;r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azbyka.ru/biblia/?2Pet.2:18-19&amp;cr&amp;r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1744663" y="623888"/>
            <a:ext cx="9759950" cy="1281112"/>
          </a:xfrm>
        </p:spPr>
        <p:txBody>
          <a:bodyPr>
            <a:norm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м</a:t>
            </a:r>
            <a:r>
              <a:rPr lang="ru-RU" sz="2000" b="1" dirty="0" smtClean="0">
                <a:solidFill>
                  <a:srgbClr val="002060"/>
                </a:solidFill>
                <a:latin typeface="Times New Roman" panose="02020603050405020304" pitchFamily="18" charset="0"/>
                <a:cs typeface="Times New Roman" panose="02020603050405020304" pitchFamily="18" charset="0"/>
              </a:rPr>
              <a:t>униципальное дошкольное образовательное учреждение </a:t>
            </a:r>
            <a:br>
              <a:rPr lang="ru-RU" sz="2000" b="1" dirty="0" smtClean="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anose="02020603050405020304" pitchFamily="18" charset="0"/>
                <a:cs typeface="Times New Roman" panose="02020603050405020304" pitchFamily="18" charset="0"/>
              </a:rPr>
              <a:t>«Детский сад №32 с. Стрелецкое Белгородского района Белгородской области»</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1"/>
          <p:cNvSpPr>
            <a:spLocks noGrp="1"/>
          </p:cNvSpPr>
          <p:nvPr>
            <p:ph idx="1"/>
          </p:nvPr>
        </p:nvSpPr>
        <p:spPr>
          <a:xfrm>
            <a:off x="1710813" y="2300748"/>
            <a:ext cx="9793799" cy="3610474"/>
          </a:xfrm>
        </p:spPr>
        <p:txBody>
          <a:bodyPr>
            <a:normAutofit fontScale="85000" lnSpcReduction="20000"/>
          </a:bodyPr>
          <a:lstStyle/>
          <a:p>
            <a:pPr marL="0" indent="0" algn="ctr">
              <a:buNone/>
            </a:pPr>
            <a:r>
              <a:rPr lang="ru-RU" sz="4200" b="1" dirty="0" smtClean="0">
                <a:solidFill>
                  <a:schemeClr val="accent4">
                    <a:lumMod val="75000"/>
                  </a:schemeClr>
                </a:solidFill>
                <a:latin typeface="Times New Roman" panose="02020603050405020304" pitchFamily="18" charset="0"/>
                <a:cs typeface="Times New Roman" panose="02020603050405020304" pitchFamily="18" charset="0"/>
              </a:rPr>
              <a:t>Зачетная работа по курсу православной педагогики</a:t>
            </a:r>
          </a:p>
          <a:p>
            <a:pPr marL="0" indent="0" algn="ctr">
              <a:buNone/>
            </a:pPr>
            <a:endParaRPr lang="ru-RU" sz="4400" dirty="0" smtClean="0"/>
          </a:p>
          <a:p>
            <a:pPr marL="0" indent="0" algn="ctr">
              <a:buNone/>
            </a:pPr>
            <a:endParaRPr lang="ru-RU" sz="4400" dirty="0"/>
          </a:p>
          <a:p>
            <a:pPr marL="0" indent="0" algn="ctr">
              <a:buNone/>
            </a:pPr>
            <a:endParaRPr lang="ru-RU" sz="2000" dirty="0" smtClean="0"/>
          </a:p>
          <a:p>
            <a:pPr marL="0" indent="0" algn="ctr">
              <a:buNone/>
            </a:pPr>
            <a:endParaRPr lang="ru-RU" sz="2000" dirty="0"/>
          </a:p>
          <a:p>
            <a:pPr marL="0" indent="0" algn="ctr">
              <a:buNone/>
            </a:pPr>
            <a:endParaRPr lang="ru-RU" sz="20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ru-RU" sz="2800" b="1" dirty="0" smtClean="0">
                <a:solidFill>
                  <a:schemeClr val="tx1"/>
                </a:solidFill>
                <a:latin typeface="Times New Roman" panose="02020603050405020304" pitchFamily="18" charset="0"/>
                <a:cs typeface="Times New Roman" panose="02020603050405020304" pitchFamily="18" charset="0"/>
              </a:rPr>
              <a:t>2020 год</a:t>
            </a: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936" y="3187824"/>
            <a:ext cx="3133676" cy="261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037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4167" y="263162"/>
            <a:ext cx="8911687" cy="1280890"/>
          </a:xfrm>
        </p:spPr>
        <p:txBody>
          <a:bodyPr/>
          <a:lstStyle/>
          <a:p>
            <a:pPr algn="ctr"/>
            <a:r>
              <a:rPr lang="ru-RU" b="1" dirty="0" smtClean="0">
                <a:solidFill>
                  <a:srgbClr val="7030A0"/>
                </a:solidFill>
                <a:latin typeface="Times New Roman" panose="02020603050405020304" pitchFamily="18" charset="0"/>
                <a:cs typeface="Times New Roman" panose="02020603050405020304" pitchFamily="18" charset="0"/>
              </a:rPr>
              <a:t>Понятие личности в современном православии </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7832" y="1460091"/>
            <a:ext cx="10806779" cy="5265562"/>
          </a:xfrm>
        </p:spPr>
        <p:txBody>
          <a:bodyPr>
            <a:normAutofit fontScale="92500" lnSpcReduction="10000"/>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Тема личности уже долгое время находится в центре внимания таких наук, как философия, социология, психология. Примечательно, что само понятие личность родилось в христианской традиции, стало плодом её богословской мысли. В эпоху патристики, когда на первый план вышли </a:t>
            </a:r>
            <a:r>
              <a:rPr lang="ru-RU" sz="2000" dirty="0" err="1" smtClean="0">
                <a:solidFill>
                  <a:srgbClr val="002060"/>
                </a:solidFill>
                <a:latin typeface="Times New Roman" panose="02020603050405020304" pitchFamily="18" charset="0"/>
                <a:cs typeface="Times New Roman" panose="02020603050405020304" pitchFamily="18" charset="0"/>
              </a:rPr>
              <a:t>триадологические</a:t>
            </a:r>
            <a:r>
              <a:rPr lang="ru-RU" sz="2000" dirty="0" smtClean="0">
                <a:solidFill>
                  <a:srgbClr val="002060"/>
                </a:solidFill>
                <a:latin typeface="Times New Roman" panose="02020603050405020304" pitchFamily="18" charset="0"/>
                <a:cs typeface="Times New Roman" panose="02020603050405020304" pitchFamily="18" charset="0"/>
              </a:rPr>
              <a:t> и </a:t>
            </a:r>
            <a:r>
              <a:rPr lang="ru-RU" sz="2000" dirty="0" err="1" smtClean="0">
                <a:solidFill>
                  <a:srgbClr val="002060"/>
                </a:solidFill>
                <a:latin typeface="Times New Roman" panose="02020603050405020304" pitchFamily="18" charset="0"/>
                <a:cs typeface="Times New Roman" panose="02020603050405020304" pitchFamily="18" charset="0"/>
              </a:rPr>
              <a:t>христологические</a:t>
            </a:r>
            <a:r>
              <a:rPr lang="ru-RU" sz="2000" dirty="0" smtClean="0">
                <a:solidFill>
                  <a:srgbClr val="002060"/>
                </a:solidFill>
                <a:latin typeface="Times New Roman" panose="02020603050405020304" pitchFamily="18" charset="0"/>
                <a:cs typeface="Times New Roman" panose="02020603050405020304" pitchFamily="18" charset="0"/>
              </a:rPr>
              <a:t> вопросы, восточные отцы Церкви разработали учение о личности, живой интерес к которому наблюдается и в наше время.</a:t>
            </a:r>
          </a:p>
          <a:p>
            <a:pPr algn="just"/>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          Рассматривая учение о личности в современной православной антропологии, мы должны говорить, прежде всего, о возвращении к истокам, к святоотеческому пониманию личности. Долгое время подлинная православная мысль находилась в забвении, поэтому главная задача современных православных богословов и философов сводится к анализу богословского наследия отцов церкви, его раскрытию и осмыслению.</a:t>
            </a:r>
          </a:p>
          <a:p>
            <a:pPr algn="just"/>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          Живой интерес к проблеме личности появился в русской религиозной философии конца Х</a:t>
            </a:r>
            <a:r>
              <a:rPr lang="en-US" sz="2000" dirty="0">
                <a:solidFill>
                  <a:srgbClr val="002060"/>
                </a:solidFill>
                <a:latin typeface="Times New Roman" panose="02020603050405020304" pitchFamily="18" charset="0"/>
                <a:cs typeface="Times New Roman" panose="02020603050405020304" pitchFamily="18" charset="0"/>
              </a:rPr>
              <a:t>I</a:t>
            </a:r>
            <a:r>
              <a:rPr lang="ru-RU" sz="2000" dirty="0" smtClean="0">
                <a:solidFill>
                  <a:srgbClr val="002060"/>
                </a:solidFill>
                <a:latin typeface="Times New Roman" panose="02020603050405020304" pitchFamily="18" charset="0"/>
                <a:cs typeface="Times New Roman" panose="02020603050405020304" pitchFamily="18" charset="0"/>
              </a:rPr>
              <a:t>Х-начала ХХ в. Вл. Соловьёв, по своим взглядам близкий к католическому богословию, под личностью понимал «не замкнутый в себе и полный круг жизни», который имеет собственное содержание, сущность или смысл своего бытия, а лишь носителя или подставку чего-то другого, высшего. Личность  не является доминантной  и в понимании  Вл. Соловьёвым Бога. Об этом свидетельствуют слова философа: «Очевидно, в самом деле, что божество как  абсолютное не может только личностью, только я, что оно более чем личность »</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72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9073"/>
            <a:ext cx="10912642" cy="6196263"/>
          </a:xfrm>
        </p:spPr>
        <p:txBody>
          <a:bodyPr>
            <a:normAutofit fontScale="92500" lnSpcReduction="10000"/>
          </a:bodyPr>
          <a:lstStyle/>
          <a:p>
            <a:pPr>
              <a:lnSpc>
                <a:spcPct val="110000"/>
              </a:lnSpc>
            </a:pPr>
            <a:r>
              <a:rPr lang="ru-RU" dirty="0" smtClean="0"/>
              <a:t>         </a:t>
            </a:r>
            <a:r>
              <a:rPr lang="ru-RU" sz="2000" dirty="0" smtClean="0">
                <a:solidFill>
                  <a:srgbClr val="002060"/>
                </a:solidFill>
                <a:latin typeface="Times New Roman" panose="02020603050405020304" pitchFamily="18" charset="0"/>
                <a:cs typeface="Times New Roman" panose="02020603050405020304" pitchFamily="18" charset="0"/>
              </a:rPr>
              <a:t>Христианское понятие личности занимает особое место в работах русского богослова Вл. </a:t>
            </a:r>
            <a:r>
              <a:rPr lang="ru-RU" sz="2000" dirty="0" err="1" smtClean="0">
                <a:solidFill>
                  <a:srgbClr val="002060"/>
                </a:solidFill>
                <a:latin typeface="Times New Roman" panose="02020603050405020304" pitchFamily="18" charset="0"/>
                <a:cs typeface="Times New Roman" panose="02020603050405020304" pitchFamily="18" charset="0"/>
              </a:rPr>
              <a:t>Лосского</a:t>
            </a:r>
            <a:r>
              <a:rPr lang="ru-RU" sz="2000" dirty="0" smtClean="0">
                <a:solidFill>
                  <a:srgbClr val="002060"/>
                </a:solidFill>
                <a:latin typeface="Times New Roman" panose="02020603050405020304" pitchFamily="18" charset="0"/>
                <a:cs typeface="Times New Roman" panose="02020603050405020304" pitchFamily="18" charset="0"/>
              </a:rPr>
              <a:t>, относящегося к направлению «</a:t>
            </a:r>
            <a:r>
              <a:rPr lang="ru-RU" sz="2000" dirty="0" err="1" smtClean="0">
                <a:solidFill>
                  <a:srgbClr val="002060"/>
                </a:solidFill>
                <a:latin typeface="Times New Roman" panose="02020603050405020304" pitchFamily="18" charset="0"/>
                <a:cs typeface="Times New Roman" panose="02020603050405020304" pitchFamily="18" charset="0"/>
              </a:rPr>
              <a:t>неопатристического</a:t>
            </a:r>
            <a:r>
              <a:rPr lang="ru-RU" sz="2000" dirty="0" smtClean="0">
                <a:solidFill>
                  <a:srgbClr val="002060"/>
                </a:solidFill>
                <a:latin typeface="Times New Roman" panose="02020603050405020304" pitchFamily="18" charset="0"/>
                <a:cs typeface="Times New Roman" panose="02020603050405020304" pitchFamily="18" charset="0"/>
              </a:rPr>
              <a:t> синтеза».  Исследуя богословское понятие человеческой личности, Вл. </a:t>
            </a:r>
            <a:r>
              <a:rPr lang="ru-RU" sz="2000" dirty="0" err="1" smtClean="0">
                <a:solidFill>
                  <a:srgbClr val="002060"/>
                </a:solidFill>
                <a:latin typeface="Times New Roman" panose="02020603050405020304" pitchFamily="18" charset="0"/>
                <a:cs typeface="Times New Roman" panose="02020603050405020304" pitchFamily="18" charset="0"/>
              </a:rPr>
              <a:t>Лосский</a:t>
            </a:r>
            <a:r>
              <a:rPr lang="ru-RU" sz="2000" dirty="0" smtClean="0">
                <a:solidFill>
                  <a:srgbClr val="002060"/>
                </a:solidFill>
                <a:latin typeface="Times New Roman" panose="02020603050405020304" pitchFamily="18" charset="0"/>
                <a:cs typeface="Times New Roman" panose="02020603050405020304" pitchFamily="18" charset="0"/>
              </a:rPr>
              <a:t> отмечает, что существует прямое указание Библии на творение человека « по образу и подобию Божию», а также учение о Боге как о трёх Личностях-Ипостасях. Но в трудах святых отцов термин «человеческая личность» тождествен понятию «человеческий индивид», который указывает всего лишь на численное отличие от всякого иного.  По мнению Вл. </a:t>
            </a:r>
            <a:r>
              <a:rPr lang="ru-RU" sz="2000" dirty="0" err="1" smtClean="0">
                <a:solidFill>
                  <a:srgbClr val="002060"/>
                </a:solidFill>
                <a:latin typeface="Times New Roman" panose="02020603050405020304" pitchFamily="18" charset="0"/>
                <a:cs typeface="Times New Roman" panose="02020603050405020304" pitchFamily="18" charset="0"/>
              </a:rPr>
              <a:t>Лосского</a:t>
            </a:r>
            <a:r>
              <a:rPr lang="ru-RU" sz="2000" dirty="0" smtClean="0">
                <a:solidFill>
                  <a:srgbClr val="002060"/>
                </a:solidFill>
                <a:latin typeface="Times New Roman" panose="02020603050405020304" pitchFamily="18" charset="0"/>
                <a:cs typeface="Times New Roman" panose="02020603050405020304" pitchFamily="18" charset="0"/>
              </a:rPr>
              <a:t>, ситуацию проясняет Халкидонский догмат, принятый на </a:t>
            </a:r>
            <a:r>
              <a:rPr lang="en-US" sz="2000" dirty="0" smtClean="0">
                <a:solidFill>
                  <a:srgbClr val="002060"/>
                </a:solidFill>
                <a:latin typeface="Times New Roman" panose="02020603050405020304" pitchFamily="18" charset="0"/>
                <a:cs typeface="Times New Roman" panose="02020603050405020304" pitchFamily="18" charset="0"/>
              </a:rPr>
              <a:t>IV</a:t>
            </a:r>
            <a:r>
              <a:rPr lang="ru-RU" sz="2000" dirty="0" smtClean="0">
                <a:solidFill>
                  <a:srgbClr val="002060"/>
                </a:solidFill>
                <a:latin typeface="Times New Roman" panose="02020603050405020304" pitchFamily="18" charset="0"/>
                <a:cs typeface="Times New Roman" panose="02020603050405020304" pitchFamily="18" charset="0"/>
              </a:rPr>
              <a:t> Вселенском соборе, который определяет Христа единосущного Отцу по божеству, и нам по человечеству. Богослов отмечает, что нельзя допустить никакого превращения Божества в человеческую природу, никакую неясность и смешение между </a:t>
            </a:r>
            <a:r>
              <a:rPr lang="ru-RU" sz="2000" dirty="0" err="1" smtClean="0">
                <a:solidFill>
                  <a:srgbClr val="002060"/>
                </a:solidFill>
                <a:latin typeface="Times New Roman" panose="02020603050405020304" pitchFamily="18" charset="0"/>
                <a:cs typeface="Times New Roman" panose="02020603050405020304" pitchFamily="18" charset="0"/>
              </a:rPr>
              <a:t>нетварными</a:t>
            </a:r>
            <a:r>
              <a:rPr lang="ru-RU" sz="2000" dirty="0" smtClean="0">
                <a:solidFill>
                  <a:srgbClr val="002060"/>
                </a:solidFill>
                <a:latin typeface="Times New Roman" panose="02020603050405020304" pitchFamily="18" charset="0"/>
                <a:cs typeface="Times New Roman" panose="02020603050405020304" pitchFamily="18" charset="0"/>
              </a:rPr>
              <a:t> и </a:t>
            </a:r>
            <a:r>
              <a:rPr lang="ru-RU" sz="2000" dirty="0" err="1" smtClean="0">
                <a:solidFill>
                  <a:srgbClr val="002060"/>
                </a:solidFill>
                <a:latin typeface="Times New Roman" panose="02020603050405020304" pitchFamily="18" charset="0"/>
                <a:cs typeface="Times New Roman" panose="02020603050405020304" pitchFamily="18" charset="0"/>
              </a:rPr>
              <a:t>тварными</a:t>
            </a:r>
            <a:r>
              <a:rPr lang="ru-RU" sz="2000" dirty="0" smtClean="0">
                <a:solidFill>
                  <a:srgbClr val="002060"/>
                </a:solidFill>
                <a:latin typeface="Times New Roman" panose="02020603050405020304" pitchFamily="18" charset="0"/>
                <a:cs typeface="Times New Roman" panose="02020603050405020304" pitchFamily="18" charset="0"/>
              </a:rPr>
              <a:t>. </a:t>
            </a:r>
          </a:p>
          <a:p>
            <a:pPr>
              <a:lnSpc>
                <a:spcPct val="110000"/>
              </a:lnSpc>
            </a:pPr>
            <a:r>
              <a:rPr lang="ru-RU" sz="2000" dirty="0" smtClean="0">
                <a:solidFill>
                  <a:srgbClr val="002060"/>
                </a:solidFill>
                <a:latin typeface="Times New Roman" panose="02020603050405020304" pitchFamily="18" charset="0"/>
                <a:cs typeface="Times New Roman" panose="02020603050405020304" pitchFamily="18" charset="0"/>
              </a:rPr>
              <a:t>Христианская догматика</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различает Личность (Ипостась) Сына, с одной</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стороны, с другой- Его природу, то есть сущность.</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Личность же состоит не из двух природ, но </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пребывает в двух природах. Таким образом, личность не</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сводится к природам (индивидуальностям), ведь в </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таком случае у Христа было бы две личности,</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божественная и человеческая, что соответствует ереси</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Нестория</a:t>
            </a:r>
            <a:r>
              <a:rPr lang="ru-RU" sz="2000" dirty="0" smtClean="0">
                <a:solidFill>
                  <a:srgbClr val="002060"/>
                </a:solidFill>
                <a:latin typeface="Times New Roman" panose="02020603050405020304" pitchFamily="18" charset="0"/>
                <a:cs typeface="Times New Roman" panose="02020603050405020304" pitchFamily="18" charset="0"/>
              </a:rPr>
              <a:t>, осуждённой на  </a:t>
            </a:r>
            <a:r>
              <a:rPr lang="en-US" sz="2000" dirty="0" smtClean="0">
                <a:solidFill>
                  <a:srgbClr val="002060"/>
                </a:solidFill>
                <a:latin typeface="Times New Roman" panose="02020603050405020304" pitchFamily="18" charset="0"/>
                <a:cs typeface="Times New Roman" panose="02020603050405020304" pitchFamily="18" charset="0"/>
              </a:rPr>
              <a:t>III</a:t>
            </a:r>
            <a:r>
              <a:rPr lang="ru-RU" sz="2000" dirty="0" smtClean="0">
                <a:solidFill>
                  <a:srgbClr val="002060"/>
                </a:solidFill>
                <a:latin typeface="Times New Roman" panose="02020603050405020304" pitchFamily="18" charset="0"/>
                <a:cs typeface="Times New Roman" panose="02020603050405020304" pitchFamily="18" charset="0"/>
              </a:rPr>
              <a:t> Вселенской соборе в </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Эфесе</a:t>
            </a:r>
            <a:r>
              <a:rPr lang="ru-RU" dirty="0" smtClean="0">
                <a:solidFill>
                  <a:srgbClr val="002060"/>
                </a:solidFill>
                <a:latin typeface="Times New Roman" panose="02020603050405020304" pitchFamily="18"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https://avatars.mds.yandex.net/get-pdb/918543/484df65c-200c-461f-9fda-22d921fdaa0c/s1200?webp=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256" y="3405136"/>
            <a:ext cx="5005438" cy="312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62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16768" y="661737"/>
            <a:ext cx="9687844" cy="5249485"/>
          </a:xfrm>
        </p:spPr>
        <p:txBody>
          <a:bodyPr/>
          <a:lstStyle/>
          <a:p>
            <a:pPr marL="0" indent="0">
              <a:spcBef>
                <a:spcPts val="0"/>
              </a:spcBef>
              <a:buNone/>
            </a:pPr>
            <a:r>
              <a:rPr lang="ru-RU" sz="2000" dirty="0">
                <a:solidFill>
                  <a:srgbClr val="002060"/>
                </a:solidFill>
                <a:latin typeface="Times New Roman" panose="02020603050405020304" pitchFamily="18" charset="0"/>
                <a:cs typeface="Times New Roman" panose="02020603050405020304" pitchFamily="18" charset="0"/>
              </a:rPr>
              <a:t>Это понимание во Христе двух природ, соответственно, и индивидуальных особенностей, и одной Ипостаси (Личность) позволяет рассматривать человека тоже как личность. Но при этом Вл. </a:t>
            </a:r>
            <a:r>
              <a:rPr lang="ru-RU" sz="2000" dirty="0" err="1">
                <a:solidFill>
                  <a:srgbClr val="002060"/>
                </a:solidFill>
                <a:latin typeface="Times New Roman" panose="02020603050405020304" pitchFamily="18" charset="0"/>
                <a:cs typeface="Times New Roman" panose="02020603050405020304" pitchFamily="18" charset="0"/>
              </a:rPr>
              <a:t>Лосский</a:t>
            </a:r>
            <a:r>
              <a:rPr lang="ru-RU" sz="2000" dirty="0">
                <a:solidFill>
                  <a:srgbClr val="002060"/>
                </a:solidFill>
                <a:latin typeface="Times New Roman" panose="02020603050405020304" pitchFamily="18" charset="0"/>
                <a:cs typeface="Times New Roman" panose="02020603050405020304" pitchFamily="18" charset="0"/>
              </a:rPr>
              <a:t> отмечает, что «сформулировать понятие личности человека мы не можем и должны </a:t>
            </a:r>
            <a:r>
              <a:rPr lang="ru-RU" sz="2000" dirty="0" err="1">
                <a:solidFill>
                  <a:srgbClr val="002060"/>
                </a:solidFill>
                <a:latin typeface="Times New Roman" panose="02020603050405020304" pitchFamily="18" charset="0"/>
                <a:cs typeface="Times New Roman" panose="02020603050405020304" pitchFamily="18" charset="0"/>
              </a:rPr>
              <a:t>удолетвориться</a:t>
            </a:r>
            <a:r>
              <a:rPr lang="ru-RU" sz="2000" dirty="0">
                <a:solidFill>
                  <a:srgbClr val="002060"/>
                </a:solidFill>
                <a:latin typeface="Times New Roman" panose="02020603050405020304" pitchFamily="18" charset="0"/>
                <a:cs typeface="Times New Roman" panose="02020603050405020304" pitchFamily="18" charset="0"/>
              </a:rPr>
              <a:t> следующим: личность есть несводимость человека к природе. Именно не сводимость, а не «нечто несводимое» или «нечто такое, что заставляет человека быть к своей природе несводимым», потому что не может быть здесь речи о чём-то отличном, об « иной природе», но только о ком- то, кто отличен от собственной своей природы, о ком-то, кто, содержа в себе свою природу, природу превосходит, кто этим превосходством даёт существование  ей как природе человеческой и тем не менее не существует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сам </a:t>
            </a:r>
            <a:r>
              <a:rPr lang="ru-RU" sz="2000" dirty="0">
                <a:solidFill>
                  <a:srgbClr val="002060"/>
                </a:solidFill>
                <a:latin typeface="Times New Roman" panose="02020603050405020304" pitchFamily="18" charset="0"/>
                <a:cs typeface="Times New Roman" panose="02020603050405020304" pitchFamily="18" charset="0"/>
              </a:rPr>
              <a:t>по себе, вне своей природы, которую он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dirty="0" err="1">
                <a:solidFill>
                  <a:srgbClr val="002060"/>
                </a:solidFill>
                <a:latin typeface="Times New Roman" panose="02020603050405020304" pitchFamily="18" charset="0"/>
                <a:cs typeface="Times New Roman" panose="02020603050405020304" pitchFamily="18" charset="0"/>
              </a:rPr>
              <a:t>воипостазирует</a:t>
            </a:r>
            <a:r>
              <a:rPr lang="ru-RU" sz="2000" dirty="0">
                <a:solidFill>
                  <a:srgbClr val="002060"/>
                </a:solidFill>
                <a:latin typeface="Times New Roman" panose="02020603050405020304" pitchFamily="18" charset="0"/>
                <a:cs typeface="Times New Roman" panose="02020603050405020304" pitchFamily="18" charset="0"/>
              </a:rPr>
              <a:t>» и над которой </a:t>
            </a:r>
            <a:r>
              <a:rPr lang="ru-RU" sz="2000" dirty="0" err="1">
                <a:solidFill>
                  <a:srgbClr val="002060"/>
                </a:solidFill>
                <a:latin typeface="Times New Roman" panose="02020603050405020304" pitchFamily="18" charset="0"/>
                <a:cs typeface="Times New Roman" panose="02020603050405020304" pitchFamily="18" charset="0"/>
              </a:rPr>
              <a:t>непристанно</a:t>
            </a:r>
            <a:r>
              <a:rPr lang="ru-RU" sz="2000" dirty="0">
                <a:solidFill>
                  <a:srgbClr val="002060"/>
                </a:solidFill>
                <a:latin typeface="Times New Roman" panose="02020603050405020304" pitchFamily="18" charset="0"/>
                <a:cs typeface="Times New Roman" panose="02020603050405020304" pitchFamily="18" charset="0"/>
              </a:rPr>
              <a:t>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восходит</a:t>
            </a:r>
            <a:r>
              <a:rPr lang="ru-RU" sz="2000" dirty="0">
                <a:solidFill>
                  <a:srgbClr val="002060"/>
                </a:solidFill>
                <a:latin typeface="Times New Roman" panose="02020603050405020304" pitchFamily="18" charset="0"/>
                <a:cs typeface="Times New Roman" panose="02020603050405020304" pitchFamily="18" charset="0"/>
              </a:rPr>
              <a:t>, её «восхищает»»</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522" y="3650225"/>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37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2863" y="178941"/>
            <a:ext cx="9651749" cy="128089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Ведущие идеи православной антропологии, которые помогают принципиально иначе исследовать психологию развития личности</a:t>
            </a:r>
            <a:endParaRPr lang="ru-RU" sz="2800" dirty="0">
              <a:solidFill>
                <a:srgbClr val="7030A0"/>
              </a:solidFill>
            </a:endParaRPr>
          </a:p>
        </p:txBody>
      </p:sp>
      <p:sp>
        <p:nvSpPr>
          <p:cNvPr id="3" name="Объект 2"/>
          <p:cNvSpPr>
            <a:spLocks noGrp="1"/>
          </p:cNvSpPr>
          <p:nvPr>
            <p:ph idx="1"/>
          </p:nvPr>
        </p:nvSpPr>
        <p:spPr>
          <a:xfrm>
            <a:off x="1564105" y="1696453"/>
            <a:ext cx="9940507" cy="4214769"/>
          </a:xfrm>
        </p:spPr>
        <p:txBody>
          <a:bodyPr>
            <a:normAutofit fontScale="92500" lnSpcReduction="10000"/>
          </a:bodyPr>
          <a:lstStyle/>
          <a:p>
            <a:r>
              <a:rPr lang="ru-RU" sz="2400" dirty="0">
                <a:solidFill>
                  <a:srgbClr val="002060"/>
                </a:solidFill>
                <a:latin typeface="Times New Roman" panose="02020603050405020304" pitchFamily="18" charset="0"/>
                <a:cs typeface="Times New Roman" panose="02020603050405020304" pitchFamily="18" charset="0"/>
              </a:rPr>
              <a:t>присутствие образа Божия в человеке и заданное ему </a:t>
            </a:r>
            <a:r>
              <a:rPr lang="ru-RU" sz="2400" dirty="0" err="1">
                <a:solidFill>
                  <a:srgbClr val="002060"/>
                </a:solidFill>
                <a:latin typeface="Times New Roman" panose="02020603050405020304" pitchFamily="18" charset="0"/>
                <a:cs typeface="Times New Roman" panose="02020603050405020304" pitchFamily="18" charset="0"/>
              </a:rPr>
              <a:t>богоподобие</a:t>
            </a:r>
            <a:r>
              <a:rPr lang="ru-RU" sz="2400" dirty="0">
                <a:solidFill>
                  <a:srgbClr val="002060"/>
                </a:solidFill>
                <a:latin typeface="Times New Roman" panose="02020603050405020304" pitchFamily="18" charset="0"/>
                <a:cs typeface="Times New Roman" panose="02020603050405020304" pitchFamily="18" charset="0"/>
              </a:rPr>
              <a:t>; </a:t>
            </a:r>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a:solidFill>
                  <a:srgbClr val="002060"/>
                </a:solidFill>
                <a:latin typeface="Times New Roman" panose="02020603050405020304" pitchFamily="18" charset="0"/>
                <a:cs typeface="Times New Roman" panose="02020603050405020304" pitchFamily="18" charset="0"/>
              </a:rPr>
              <a:t>свобода нравственного самоопределения человека</a:t>
            </a:r>
            <a:r>
              <a:rPr lang="ru-RU" sz="2400" dirty="0" smtClean="0">
                <a:solidFill>
                  <a:srgbClr val="002060"/>
                </a:solidFill>
                <a:latin typeface="Times New Roman" panose="02020603050405020304" pitchFamily="18" charset="0"/>
                <a:cs typeface="Times New Roman" panose="02020603050405020304" pitchFamily="18" charset="0"/>
              </a:rPr>
              <a:t>;</a:t>
            </a:r>
          </a:p>
          <a:p>
            <a:r>
              <a:rPr lang="ru-RU" sz="2400" dirty="0">
                <a:solidFill>
                  <a:srgbClr val="002060"/>
                </a:solidFill>
                <a:latin typeface="Times New Roman" panose="02020603050405020304" pitchFamily="18" charset="0"/>
                <a:cs typeface="Times New Roman" panose="02020603050405020304" pitchFamily="18" charset="0"/>
              </a:rPr>
              <a:t>поврежденность человеческого естества первородным грехом и подверженность человека воздействию демонических сил; </a:t>
            </a:r>
          </a:p>
          <a:p>
            <a:r>
              <a:rPr lang="ru-RU" sz="2400" dirty="0">
                <a:solidFill>
                  <a:srgbClr val="002060"/>
                </a:solidFill>
                <a:latin typeface="Times New Roman" panose="02020603050405020304" pitchFamily="18" charset="0"/>
                <a:cs typeface="Times New Roman" panose="02020603050405020304" pitchFamily="18" charset="0"/>
              </a:rPr>
              <a:t>представление о спасении как о результате действия Божией благодати и свободного человеческого произволения</a:t>
            </a:r>
            <a:r>
              <a:rPr lang="ru-RU" sz="2400" dirty="0" smtClean="0">
                <a:solidFill>
                  <a:srgbClr val="002060"/>
                </a:solidFill>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a:p>
            <a:pPr marL="0" indent="0" algn="just">
              <a:buNone/>
            </a:pPr>
            <a:r>
              <a:rPr lang="ru-RU" sz="2400" b="1" i="1" dirty="0">
                <a:solidFill>
                  <a:srgbClr val="0070C0"/>
                </a:solidFill>
                <a:latin typeface="Times New Roman" panose="02020603050405020304" pitchFamily="18" charset="0"/>
                <a:cs typeface="Times New Roman" panose="02020603050405020304" pitchFamily="18" charset="0"/>
              </a:rPr>
              <a:t>И если образ Божий дан человеческой личности, то </a:t>
            </a:r>
            <a:r>
              <a:rPr lang="ru-RU" sz="2400" b="1" i="1" dirty="0" err="1">
                <a:solidFill>
                  <a:srgbClr val="0070C0"/>
                </a:solidFill>
                <a:latin typeface="Times New Roman" panose="02020603050405020304" pitchFamily="18" charset="0"/>
                <a:cs typeface="Times New Roman" panose="02020603050405020304" pitchFamily="18" charset="0"/>
              </a:rPr>
              <a:t>богоподобие</a:t>
            </a:r>
            <a:r>
              <a:rPr lang="ru-RU" sz="2400" b="1" i="1" dirty="0">
                <a:solidFill>
                  <a:srgbClr val="0070C0"/>
                </a:solidFill>
                <a:latin typeface="Times New Roman" panose="02020603050405020304" pitchFamily="18" charset="0"/>
                <a:cs typeface="Times New Roman" panose="02020603050405020304" pitchFamily="18" charset="0"/>
              </a:rPr>
              <a:t> задано, достижение его является основным смыслом жизни </a:t>
            </a:r>
            <a:r>
              <a:rPr lang="ru-RU" sz="2400" b="1" i="1" dirty="0" err="1">
                <a:solidFill>
                  <a:srgbClr val="0070C0"/>
                </a:solidFill>
                <a:latin typeface="Times New Roman" panose="02020603050405020304" pitchFamily="18" charset="0"/>
                <a:cs typeface="Times New Roman" panose="02020603050405020304" pitchFamily="18" charset="0"/>
              </a:rPr>
              <a:t>православно</a:t>
            </a:r>
            <a:r>
              <a:rPr lang="ru-RU" sz="2400" b="1" i="1" dirty="0">
                <a:solidFill>
                  <a:srgbClr val="0070C0"/>
                </a:solidFill>
                <a:latin typeface="Times New Roman" panose="02020603050405020304" pitchFamily="18" charset="0"/>
                <a:cs typeface="Times New Roman" panose="02020603050405020304" pitchFamily="18" charset="0"/>
              </a:rPr>
              <a:t> верующего человека.</a:t>
            </a:r>
          </a:p>
          <a:p>
            <a:endParaRPr lang="ru-RU" dirty="0"/>
          </a:p>
        </p:txBody>
      </p:sp>
    </p:spTree>
    <p:extLst>
      <p:ext uri="{BB962C8B-B14F-4D97-AF65-F5344CB8AC3E}">
        <p14:creationId xmlns:p14="http://schemas.microsoft.com/office/powerpoint/2010/main" val="1378596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8169" y="624110"/>
            <a:ext cx="9916444" cy="1280890"/>
          </a:xfrm>
        </p:spPr>
        <p:txBody>
          <a:bodyPr>
            <a:normAutofit fontScale="90000"/>
          </a:bodyPr>
          <a:lstStyle/>
          <a:p>
            <a:pPr algn="ctr"/>
            <a:r>
              <a:rPr lang="ru-RU" b="1" i="1" dirty="0">
                <a:solidFill>
                  <a:srgbClr val="C00000"/>
                </a:solidFill>
                <a:latin typeface="Times New Roman" panose="02020603050405020304" pitchFamily="18" charset="0"/>
                <a:cs typeface="Times New Roman" panose="02020603050405020304" pitchFamily="18" charset="0"/>
              </a:rPr>
              <a:t>Раскрытие тайны личности в тайне Пресвятой Троицы</a:t>
            </a:r>
            <a:br>
              <a:rPr lang="ru-RU" b="1" i="1" dirty="0">
                <a:solidFill>
                  <a:srgbClr val="C0000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937084" y="1720516"/>
            <a:ext cx="9567528" cy="4190706"/>
          </a:xfrm>
        </p:spPr>
        <p:txBody>
          <a:bodyPr/>
          <a:lstStyle/>
          <a:p>
            <a:r>
              <a:rPr lang="ru-RU" sz="2000" dirty="0" smtClean="0">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Пытаясь </a:t>
            </a:r>
            <a:r>
              <a:rPr lang="ru-RU" sz="2000" dirty="0">
                <a:solidFill>
                  <a:srgbClr val="002060"/>
                </a:solidFill>
                <a:latin typeface="Times New Roman" panose="02020603050405020304" pitchFamily="18" charset="0"/>
                <a:cs typeface="Times New Roman" panose="02020603050405020304" pitchFamily="18" charset="0"/>
              </a:rPr>
              <a:t>определить данное понятие в рамках православной педагогики, необходимо уяснить, как понимали человеческую личность отцы Церкви и другие православные богословы. Трудность заключается в том, что богословие, и особенно святоотеческое, не знало этого понятия. "Я же лично должен признаться в том,  писал В.Н. </a:t>
            </a:r>
            <a:r>
              <a:rPr lang="ru-RU" sz="2000" dirty="0" err="1">
                <a:solidFill>
                  <a:srgbClr val="002060"/>
                </a:solidFill>
                <a:latin typeface="Times New Roman" panose="02020603050405020304" pitchFamily="18" charset="0"/>
                <a:cs typeface="Times New Roman" panose="02020603050405020304" pitchFamily="18" charset="0"/>
              </a:rPr>
              <a:t>Лосский</a:t>
            </a:r>
            <a:r>
              <a:rPr lang="ru-RU" sz="2000" dirty="0">
                <a:solidFill>
                  <a:srgbClr val="002060"/>
                </a:solidFill>
                <a:latin typeface="Times New Roman" panose="02020603050405020304" pitchFamily="18" charset="0"/>
                <a:cs typeface="Times New Roman" panose="02020603050405020304" pitchFamily="18" charset="0"/>
              </a:rPr>
              <a:t>, что до сих пор не встречал в святоотеческом богословии того, что можно было бы назвать разработанным учением о личности человеческой, тогда как учение о Лицах или Ипостасях Божественных изложено чрезвычайно четко. Тем не менее христианская антропология существует как у отцов первых восьми веков, так и позднее, как в Византии, так и на Западе, и не стоит говорить о том, что это учение о человеке относится к его личности. Да и не могло бы оно быть иным для богословской мысли, обоснованной на Откровении Бога живого и личного, создавшего человека "по Своему образу и подобию" (6. 106).</a:t>
            </a:r>
          </a:p>
          <a:p>
            <a:endParaRPr lang="ru-RU" dirty="0"/>
          </a:p>
        </p:txBody>
      </p:sp>
    </p:spTree>
    <p:extLst>
      <p:ext uri="{BB962C8B-B14F-4D97-AF65-F5344CB8AC3E}">
        <p14:creationId xmlns:p14="http://schemas.microsoft.com/office/powerpoint/2010/main" val="26225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64105" y="216568"/>
            <a:ext cx="9940507" cy="5694654"/>
          </a:xfrm>
        </p:spPr>
        <p:txBody>
          <a:bodyPr/>
          <a:lstStyle/>
          <a:p>
            <a:r>
              <a:rPr lang="ru-RU" sz="2000" dirty="0" smtClean="0">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В </a:t>
            </a:r>
            <a:r>
              <a:rPr lang="ru-RU" sz="2000" dirty="0">
                <a:solidFill>
                  <a:srgbClr val="002060"/>
                </a:solidFill>
                <a:latin typeface="Times New Roman" panose="02020603050405020304" pitchFamily="18" charset="0"/>
                <a:cs typeface="Times New Roman" panose="02020603050405020304" pitchFamily="18" charset="0"/>
              </a:rPr>
              <a:t>тайне Пресвятой Троицы пытались раскрыть православные богословы и тайну человеческой личности. Чтобы выразить общую для Трех реальность, "разделяя между Тремя неделимое Божество", как говорит Григорий Богослов, отцы выбрали слово "</a:t>
            </a:r>
            <a:r>
              <a:rPr lang="ru-RU" sz="2000" dirty="0" err="1">
                <a:solidFill>
                  <a:srgbClr val="002060"/>
                </a:solidFill>
                <a:latin typeface="Times New Roman" panose="02020603050405020304" pitchFamily="18" charset="0"/>
                <a:cs typeface="Times New Roman" panose="02020603050405020304" pitchFamily="18" charset="0"/>
              </a:rPr>
              <a:t>усия</a:t>
            </a:r>
            <a:r>
              <a:rPr lang="ru-RU" sz="2000" dirty="0">
                <a:solidFill>
                  <a:srgbClr val="002060"/>
                </a:solidFill>
                <a:latin typeface="Times New Roman" panose="02020603050405020304" pitchFamily="18" charset="0"/>
                <a:cs typeface="Times New Roman" panose="02020603050405020304" pitchFamily="18" charset="0"/>
              </a:rPr>
              <a:t>", философский термин, означавший "сущность". Это слово подчеркивало онтологическое единство Божества. Никейский собор для обозначения </a:t>
            </a:r>
            <a:r>
              <a:rPr lang="ru-RU" sz="2000" dirty="0" err="1">
                <a:solidFill>
                  <a:srgbClr val="002060"/>
                </a:solidFill>
                <a:latin typeface="Times New Roman" panose="02020603050405020304" pitchFamily="18" charset="0"/>
                <a:cs typeface="Times New Roman" panose="02020603050405020304" pitchFamily="18" charset="0"/>
              </a:rPr>
              <a:t>сосущности</a:t>
            </a:r>
            <a:r>
              <a:rPr lang="ru-RU" sz="2000" dirty="0">
                <a:solidFill>
                  <a:srgbClr val="002060"/>
                </a:solidFill>
                <a:latin typeface="Times New Roman" panose="02020603050405020304" pitchFamily="18" charset="0"/>
                <a:cs typeface="Times New Roman" panose="02020603050405020304" pitchFamily="18" charset="0"/>
              </a:rPr>
              <a:t> Отца и Сына использовал термин "</a:t>
            </a:r>
            <a:r>
              <a:rPr lang="ru-RU" sz="2000" dirty="0" err="1">
                <a:solidFill>
                  <a:srgbClr val="002060"/>
                </a:solidFill>
                <a:latin typeface="Times New Roman" panose="02020603050405020304" pitchFamily="18" charset="0"/>
                <a:cs typeface="Times New Roman" panose="02020603050405020304" pitchFamily="18" charset="0"/>
              </a:rPr>
              <a:t>омоусиос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Омоусиос</a:t>
            </a:r>
            <a:r>
              <a:rPr lang="ru-RU" sz="2000" dirty="0">
                <a:solidFill>
                  <a:srgbClr val="002060"/>
                </a:solidFill>
                <a:latin typeface="Times New Roman" panose="02020603050405020304" pitchFamily="18" charset="0"/>
                <a:cs typeface="Times New Roman" panose="02020603050405020304" pitchFamily="18" charset="0"/>
              </a:rPr>
              <a:t>, выражая тождественность сущности, соединяла два различных Лица, не поглощая их в этом единстве, ибо утверждение кого-то как </a:t>
            </a:r>
            <a:r>
              <a:rPr lang="ru-RU" sz="2000" dirty="0" err="1">
                <a:solidFill>
                  <a:srgbClr val="002060"/>
                </a:solidFill>
                <a:latin typeface="Times New Roman" panose="02020603050405020304" pitchFamily="18" charset="0"/>
                <a:cs typeface="Times New Roman" panose="02020603050405020304" pitchFamily="18" charset="0"/>
              </a:rPr>
              <a:t>омоусион</a:t>
            </a:r>
            <a:r>
              <a:rPr lang="ru-RU" sz="2000" dirty="0">
                <a:solidFill>
                  <a:srgbClr val="002060"/>
                </a:solidFill>
                <a:latin typeface="Times New Roman" panose="02020603050405020304" pitchFamily="18" charset="0"/>
                <a:cs typeface="Times New Roman" panose="02020603050405020304" pitchFamily="18" charset="0"/>
              </a:rPr>
              <a:t> по отношению к другому предполагает сопоставление этого одного не с самим собой, а с кем-то другим. Необходимо было утвердить эту тайну "другого". </a:t>
            </a:r>
          </a:p>
          <a:p>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018" y="3386722"/>
            <a:ext cx="4306529" cy="322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79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4895" y="624110"/>
            <a:ext cx="9639717" cy="1280890"/>
          </a:xfrm>
        </p:spPr>
        <p:txBody>
          <a:bodyPr/>
          <a:lstStyle/>
          <a:p>
            <a:r>
              <a:rPr lang="ru-RU" b="1" dirty="0">
                <a:solidFill>
                  <a:srgbClr val="7030A0"/>
                </a:solidFill>
                <a:latin typeface="Times New Roman" panose="02020603050405020304" pitchFamily="18" charset="0"/>
                <a:cs typeface="Times New Roman" panose="02020603050405020304" pitchFamily="18" charset="0"/>
              </a:rPr>
              <a:t>Личность как образ Божий в человеке</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64895" y="1515979"/>
            <a:ext cx="9639717" cy="4395243"/>
          </a:xfrm>
        </p:spPr>
        <p:txBody>
          <a:bodyPr>
            <a:normAutofit/>
          </a:bodyPr>
          <a:lstStyle/>
          <a:p>
            <a:r>
              <a:rPr lang="ru-RU" sz="2000" dirty="0" smtClean="0">
                <a:solidFill>
                  <a:srgbClr val="002060"/>
                </a:solidFill>
                <a:latin typeface="Times New Roman" panose="02020603050405020304" pitchFamily="18" charset="0"/>
                <a:cs typeface="Times New Roman" panose="02020603050405020304" pitchFamily="18" charset="0"/>
              </a:rPr>
              <a:t>       Личность</a:t>
            </a:r>
            <a:r>
              <a:rPr lang="ru-RU" sz="2000" dirty="0">
                <a:solidFill>
                  <a:srgbClr val="002060"/>
                </a:solidFill>
                <a:latin typeface="Times New Roman" panose="02020603050405020304" pitchFamily="18" charset="0"/>
                <a:cs typeface="Times New Roman" panose="02020603050405020304" pitchFamily="18" charset="0"/>
              </a:rPr>
              <a:t>, включая в себя природу и индивидуальность, в то же время относится к высшей категории. Она предполагает наличие таких способностей, как свободная воля, определение цели, выбор мотивов, нравственное чувство, словесность (разумность), творческая направленность в их проявлениях, жертвенная любовь. </a:t>
            </a:r>
            <a:endParaRPr lang="ru-RU" sz="2000" dirty="0" smtClean="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        Развитие </a:t>
            </a:r>
            <a:r>
              <a:rPr lang="ru-RU" sz="2000" dirty="0">
                <a:solidFill>
                  <a:srgbClr val="002060"/>
                </a:solidFill>
                <a:latin typeface="Times New Roman" panose="02020603050405020304" pitchFamily="18" charset="0"/>
                <a:cs typeface="Times New Roman" panose="02020603050405020304" pitchFamily="18" charset="0"/>
              </a:rPr>
              <a:t>личности означает для христианина приближение к идеальному образцу человека, который дал нам в своем Лице Иисус Христос. Человек именно потому и личность, что он есть образ личного Бога в безличном мире. Человек существует в качестве личности по причине того, что являет собой образ Бога, и наоборот – он вследствие того только и есть образ Божий, что существует в качестве </a:t>
            </a:r>
            <a:r>
              <a:rPr lang="ru-RU" sz="2000" dirty="0" smtClean="0">
                <a:solidFill>
                  <a:srgbClr val="002060"/>
                </a:solidFill>
                <a:latin typeface="Times New Roman" panose="02020603050405020304" pitchFamily="18" charset="0"/>
                <a:cs typeface="Times New Roman" panose="02020603050405020304" pitchFamily="18" charset="0"/>
              </a:rPr>
              <a:t>личности.</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629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2527" y="1957330"/>
            <a:ext cx="10542086" cy="4551754"/>
          </a:xfrm>
        </p:spPr>
        <p:txBody>
          <a:bodyPr>
            <a:normAutofit fontScale="85000" lnSpcReduction="20000"/>
          </a:bodyPr>
          <a:lstStyle/>
          <a:p>
            <a:r>
              <a:rPr lang="ru-RU" sz="2100" dirty="0" smtClean="0">
                <a:solidFill>
                  <a:srgbClr val="342316"/>
                </a:solidFill>
                <a:latin typeface="Times New Roman" panose="02020603050405020304" pitchFamily="18" charset="0"/>
                <a:cs typeface="Times New Roman" panose="02020603050405020304" pitchFamily="18" charset="0"/>
              </a:rPr>
              <a:t>      </a:t>
            </a:r>
            <a:r>
              <a:rPr lang="ru-RU" sz="2100" dirty="0" smtClean="0">
                <a:solidFill>
                  <a:srgbClr val="002060"/>
                </a:solidFill>
                <a:latin typeface="Times New Roman" panose="02020603050405020304" pitchFamily="18" charset="0"/>
                <a:cs typeface="Times New Roman" panose="02020603050405020304" pitchFamily="18" charset="0"/>
              </a:rPr>
              <a:t>Архимандрит </a:t>
            </a:r>
            <a:r>
              <a:rPr lang="ru-RU" sz="2100" dirty="0">
                <a:solidFill>
                  <a:srgbClr val="002060"/>
                </a:solidFill>
                <a:latin typeface="Times New Roman" panose="02020603050405020304" pitchFamily="18" charset="0"/>
                <a:cs typeface="Times New Roman" panose="02020603050405020304" pitchFamily="18" charset="0"/>
              </a:rPr>
              <a:t>Платон (Игумнов): «Личность как запечатленный в человеке образ Божий недоступна всеохватывающему и исчерпывающему познанию. Личность не может быть объектом научного изучения в той же полноте и объеме, как предметы внешнего мира. Она всегда остается непостижимой в своей конечной глубинной сущности. В недоступно-сокровенной жизни и в своем проявлении личность всегда пребывает оригинальной, своеобразной, неповторимой и потому единственной во всем мире духовной структурой, не сводимой ни к какой другой бытийной реальности»</a:t>
            </a:r>
          </a:p>
          <a:p>
            <a:pPr marL="0" indent="0">
              <a:buNone/>
            </a:pPr>
            <a:r>
              <a:rPr lang="ru-RU" sz="2100" dirty="0">
                <a:solidFill>
                  <a:srgbClr val="002060"/>
                </a:solidFill>
                <a:latin typeface="Times New Roman" panose="02020603050405020304" pitchFamily="18" charset="0"/>
                <a:cs typeface="Times New Roman" panose="02020603050405020304" pitchFamily="18" charset="0"/>
              </a:rPr>
              <a:t>Платон (Игумнов), архимандрит. Православное нравственное богословие. Свято-Троицкая Сергиева Лавра, 1994. С. 17.</a:t>
            </a:r>
          </a:p>
          <a:p>
            <a:r>
              <a:rPr lang="ru-RU" sz="2100" dirty="0" smtClean="0">
                <a:solidFill>
                  <a:srgbClr val="002060"/>
                </a:solidFill>
                <a:latin typeface="Times New Roman" panose="02020603050405020304" pitchFamily="18" charset="0"/>
                <a:cs typeface="Times New Roman" panose="02020603050405020304" pitchFamily="18" charset="0"/>
              </a:rPr>
              <a:t>     Протоиерей </a:t>
            </a:r>
            <a:r>
              <a:rPr lang="ru-RU" sz="2100" dirty="0">
                <a:solidFill>
                  <a:srgbClr val="002060"/>
                </a:solidFill>
                <a:latin typeface="Times New Roman" panose="02020603050405020304" pitchFamily="18" charset="0"/>
                <a:cs typeface="Times New Roman" panose="02020603050405020304" pitchFamily="18" charset="0"/>
              </a:rPr>
              <a:t>Владислав Свешников: «Человеческая личность не состоит из различных нравственных, умственных, интуитивных и всяких прочих качеств – но они только различаются, открываются, воплощаются в личности. Человек – не мешок с качествами и даже не просто хороший мозаичный узор, в котором все великолепно подобрано и пригнано. И не самодовольство заставляет считать себя образом Божиим. Хотя в гуманистическом безумии человек может ставить себя на высший пьедестал вне и помимо Творца, не видя, что этим он в своем испорченном сознании не возвышает, а принижает значимость человеческой природы и личности»</a:t>
            </a:r>
          </a:p>
          <a:p>
            <a:pPr marL="0" indent="0">
              <a:buNone/>
            </a:pPr>
            <a:r>
              <a:rPr lang="ru-RU" sz="2100" dirty="0">
                <a:solidFill>
                  <a:srgbClr val="002060"/>
                </a:solidFill>
                <a:latin typeface="Times New Roman" panose="02020603050405020304" pitchFamily="18" charset="0"/>
                <a:cs typeface="Times New Roman" panose="02020603050405020304" pitchFamily="18" charset="0"/>
              </a:rPr>
              <a:t>Свешников Владислав, протоиерей. Очерки христианской этики. М., 2001. С. 565.</a:t>
            </a:r>
          </a:p>
          <a:p>
            <a:endParaRPr lang="ru-RU" dirty="0"/>
          </a:p>
        </p:txBody>
      </p:sp>
      <p:sp>
        <p:nvSpPr>
          <p:cNvPr id="4" name="Заголовок 3"/>
          <p:cNvSpPr>
            <a:spLocks noGrp="1"/>
          </p:cNvSpPr>
          <p:nvPr>
            <p:ph type="title"/>
          </p:nvPr>
        </p:nvSpPr>
        <p:spPr>
          <a:xfrm>
            <a:off x="1780674" y="203004"/>
            <a:ext cx="9723938" cy="1754326"/>
          </a:xfrm>
          <a:prstGeom prst="rect">
            <a:avLst/>
          </a:prstGeom>
        </p:spPr>
        <p:txBody>
          <a:bodyPr wrap="square">
            <a:spAutoFit/>
          </a:bodyPr>
          <a:lstStyle/>
          <a:p>
            <a:pPr algn="ctr"/>
            <a:r>
              <a:rPr lang="ru-RU" b="1" dirty="0">
                <a:solidFill>
                  <a:srgbClr val="7030A0"/>
                </a:solidFill>
                <a:latin typeface="Times New Roman" panose="02020603050405020304" pitchFamily="18" charset="0"/>
                <a:cs typeface="Times New Roman" panose="02020603050405020304" pitchFamily="18" charset="0"/>
              </a:rPr>
              <a:t>Современные православные богословы о несводимости личности к набору индивидуальных качеств</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38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16568"/>
            <a:ext cx="8911687" cy="745958"/>
          </a:xfrm>
        </p:spPr>
        <p:txBody>
          <a:bodyPr/>
          <a:lstStyle/>
          <a:p>
            <a:pPr algn="ctr"/>
            <a:r>
              <a:rPr lang="ru-RU" b="1" dirty="0">
                <a:solidFill>
                  <a:srgbClr val="7030A0"/>
                </a:solidFill>
                <a:latin typeface="Times New Roman" panose="02020603050405020304" pitchFamily="18" charset="0"/>
                <a:cs typeface="Times New Roman" panose="02020603050405020304" pitchFamily="18" charset="0"/>
              </a:rPr>
              <a:t>Бог – Три Личности</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43789" y="962526"/>
            <a:ext cx="10060823" cy="4948696"/>
          </a:xfrm>
        </p:spPr>
        <p:txBody>
          <a:bodyPr>
            <a:normAutofit fontScale="77500" lnSpcReduction="20000"/>
          </a:bodyPr>
          <a:lstStyle/>
          <a:p>
            <a:r>
              <a:rPr lang="ru-RU" sz="2600" dirty="0" smtClean="0">
                <a:solidFill>
                  <a:srgbClr val="342316"/>
                </a:solidFill>
                <a:latin typeface="Times New Roman" panose="02020603050405020304" pitchFamily="18" charset="0"/>
                <a:cs typeface="Times New Roman" panose="02020603050405020304" pitchFamily="18" charset="0"/>
              </a:rPr>
              <a:t>     </a:t>
            </a:r>
            <a:r>
              <a:rPr lang="ru-RU" sz="2600" dirty="0" smtClean="0">
                <a:solidFill>
                  <a:srgbClr val="002060"/>
                </a:solidFill>
                <a:latin typeface="Times New Roman" panose="02020603050405020304" pitchFamily="18" charset="0"/>
                <a:cs typeface="Times New Roman" panose="02020603050405020304" pitchFamily="18" charset="0"/>
              </a:rPr>
              <a:t>Личность</a:t>
            </a:r>
            <a:r>
              <a:rPr lang="ru-RU" sz="2600" dirty="0">
                <a:solidFill>
                  <a:srgbClr val="002060"/>
                </a:solidFill>
                <a:latin typeface="Times New Roman" panose="02020603050405020304" pitchFamily="18" charset="0"/>
                <a:cs typeface="Times New Roman" panose="02020603050405020304" pitchFamily="18" charset="0"/>
              </a:rPr>
              <a:t>, таким образом, есть понятие, несводимое к природе. Более того, это понятие применимо не только к природе человека: всякая разумная и свободная природа, конечно, личностна. Неразумно было бы полагать, что Триединый Бог, сотворивший человека, Сам является </a:t>
            </a:r>
            <a:r>
              <a:rPr lang="ru-RU" sz="2600" dirty="0" smtClean="0">
                <a:solidFill>
                  <a:srgbClr val="002060"/>
                </a:solidFill>
                <a:latin typeface="Times New Roman" panose="02020603050405020304" pitchFamily="18" charset="0"/>
                <a:cs typeface="Times New Roman" panose="02020603050405020304" pitchFamily="18" charset="0"/>
              </a:rPr>
              <a:t>без личностной </a:t>
            </a:r>
            <a:r>
              <a:rPr lang="ru-RU" sz="2600" dirty="0">
                <a:solidFill>
                  <a:srgbClr val="002060"/>
                </a:solidFill>
                <a:latin typeface="Times New Roman" panose="02020603050405020304" pitchFamily="18" charset="0"/>
                <a:cs typeface="Times New Roman" panose="02020603050405020304" pitchFamily="18" charset="0"/>
              </a:rPr>
              <a:t>силой. Православное христианство исповедует Единого Бога в Трех Лицах (Личностях, или Ипостасях). Божественные Личности равны во всем, «кроме </a:t>
            </a:r>
            <a:r>
              <a:rPr lang="ru-RU" sz="2600" dirty="0" err="1">
                <a:solidFill>
                  <a:srgbClr val="002060"/>
                </a:solidFill>
                <a:latin typeface="Times New Roman" panose="02020603050405020304" pitchFamily="18" charset="0"/>
                <a:cs typeface="Times New Roman" panose="02020603050405020304" pitchFamily="18" charset="0"/>
              </a:rPr>
              <a:t>нерожденности</a:t>
            </a:r>
            <a:r>
              <a:rPr lang="ru-RU" sz="2600" dirty="0">
                <a:solidFill>
                  <a:srgbClr val="002060"/>
                </a:solidFill>
                <a:latin typeface="Times New Roman" panose="02020603050405020304" pitchFamily="18" charset="0"/>
                <a:cs typeface="Times New Roman" panose="02020603050405020304" pitchFamily="18" charset="0"/>
              </a:rPr>
              <a:t>, рождения и </a:t>
            </a:r>
            <a:r>
              <a:rPr lang="ru-RU" sz="2600" dirty="0" err="1">
                <a:solidFill>
                  <a:srgbClr val="002060"/>
                </a:solidFill>
                <a:latin typeface="Times New Roman" panose="02020603050405020304" pitchFamily="18" charset="0"/>
                <a:cs typeface="Times New Roman" panose="02020603050405020304" pitchFamily="18" charset="0"/>
              </a:rPr>
              <a:t>исхождения</a:t>
            </a:r>
            <a:r>
              <a:rPr lang="ru-RU" sz="2600" dirty="0">
                <a:solidFill>
                  <a:srgbClr val="002060"/>
                </a:solidFill>
                <a:latin typeface="Times New Roman" panose="02020603050405020304" pitchFamily="18" charset="0"/>
                <a:cs typeface="Times New Roman" panose="02020603050405020304" pitchFamily="18" charset="0"/>
              </a:rPr>
              <a:t>», – пишет преподобный </a:t>
            </a:r>
            <a:r>
              <a:rPr lang="ru-RU" sz="2600" dirty="0">
                <a:solidFill>
                  <a:srgbClr val="002060"/>
                </a:solidFill>
                <a:latin typeface="Times New Roman" panose="02020603050405020304" pitchFamily="18" charset="0"/>
                <a:cs typeface="Times New Roman" panose="02020603050405020304" pitchFamily="18" charset="0"/>
                <a:hlinkClick r:id="rId2" tooltip="Иоанн Дамаскин, преподобный"/>
              </a:rPr>
              <a:t>Иоанн </a:t>
            </a:r>
            <a:r>
              <a:rPr lang="ru-RU" sz="2600" dirty="0" err="1">
                <a:solidFill>
                  <a:srgbClr val="002060"/>
                </a:solidFill>
                <a:latin typeface="Times New Roman" panose="02020603050405020304" pitchFamily="18" charset="0"/>
                <a:cs typeface="Times New Roman" panose="02020603050405020304" pitchFamily="18" charset="0"/>
                <a:hlinkClick r:id="rId2" tooltip="Иоанн Дамаскин, преподобный"/>
              </a:rPr>
              <a:t>Дамаскин</a:t>
            </a:r>
            <a:r>
              <a:rPr lang="ru-RU" sz="2600" dirty="0">
                <a:solidFill>
                  <a:srgbClr val="002060"/>
                </a:solidFill>
                <a:latin typeface="Times New Roman" panose="02020603050405020304" pitchFamily="18" charset="0"/>
                <a:cs typeface="Times New Roman" panose="02020603050405020304" pitchFamily="18" charset="0"/>
              </a:rPr>
              <a:t> </a:t>
            </a:r>
          </a:p>
          <a:p>
            <a:endParaRPr lang="ru-RU" sz="26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600" dirty="0">
                <a:solidFill>
                  <a:srgbClr val="002060"/>
                </a:solidFill>
                <a:latin typeface="Times New Roman" panose="02020603050405020304" pitchFamily="18" charset="0"/>
                <a:cs typeface="Times New Roman" panose="02020603050405020304" pitchFamily="18" charset="0"/>
              </a:rPr>
              <a:t>Иоанн </a:t>
            </a:r>
            <a:r>
              <a:rPr lang="ru-RU" sz="2600" dirty="0" err="1">
                <a:solidFill>
                  <a:srgbClr val="002060"/>
                </a:solidFill>
                <a:latin typeface="Times New Roman" panose="02020603050405020304" pitchFamily="18" charset="0"/>
                <a:cs typeface="Times New Roman" panose="02020603050405020304" pitchFamily="18" charset="0"/>
              </a:rPr>
              <a:t>Дамаскин</a:t>
            </a:r>
            <a:r>
              <a:rPr lang="ru-RU" sz="2600" dirty="0">
                <a:solidFill>
                  <a:srgbClr val="002060"/>
                </a:solidFill>
                <a:latin typeface="Times New Roman" panose="02020603050405020304" pitchFamily="18" charset="0"/>
                <a:cs typeface="Times New Roman" panose="02020603050405020304" pitchFamily="18" charset="0"/>
              </a:rPr>
              <a:t>, преподобный. Точное изложение православной веры. М., 1992. С. 172–173</a:t>
            </a:r>
            <a:r>
              <a:rPr lang="ru-RU" sz="2600" dirty="0" smtClean="0">
                <a:solidFill>
                  <a:srgbClr val="002060"/>
                </a:solidFill>
                <a:latin typeface="Times New Roman" panose="02020603050405020304" pitchFamily="18" charset="0"/>
                <a:cs typeface="Times New Roman" panose="02020603050405020304" pitchFamily="18" charset="0"/>
              </a:rPr>
              <a:t>.</a:t>
            </a:r>
          </a:p>
          <a:p>
            <a:r>
              <a:rPr lang="ru-RU" sz="2600" dirty="0" smtClean="0">
                <a:solidFill>
                  <a:srgbClr val="002060"/>
                </a:solidFill>
                <a:latin typeface="Times New Roman" panose="02020603050405020304" pitchFamily="18" charset="0"/>
                <a:cs typeface="Times New Roman" panose="02020603050405020304" pitchFamily="18" charset="0"/>
              </a:rPr>
              <a:t>       «</a:t>
            </a:r>
            <a:r>
              <a:rPr lang="ru-RU" sz="2600" dirty="0">
                <a:solidFill>
                  <a:srgbClr val="002060"/>
                </a:solidFill>
                <a:latin typeface="Times New Roman" panose="02020603050405020304" pitchFamily="18" charset="0"/>
                <a:cs typeface="Times New Roman" panose="02020603050405020304" pitchFamily="18" charset="0"/>
              </a:rPr>
              <a:t>Быть </a:t>
            </a:r>
            <a:r>
              <a:rPr lang="ru-RU" sz="2600" dirty="0" err="1">
                <a:solidFill>
                  <a:srgbClr val="002060"/>
                </a:solidFill>
                <a:latin typeface="Times New Roman" panose="02020603050405020304" pitchFamily="18" charset="0"/>
                <a:cs typeface="Times New Roman" panose="02020603050405020304" pitchFamily="18" charset="0"/>
              </a:rPr>
              <a:t>нерожденным</a:t>
            </a:r>
            <a:r>
              <a:rPr lang="ru-RU" sz="2600" dirty="0">
                <a:solidFill>
                  <a:srgbClr val="002060"/>
                </a:solidFill>
                <a:latin typeface="Times New Roman" panose="02020603050405020304" pitchFamily="18" charset="0"/>
                <a:cs typeface="Times New Roman" panose="02020603050405020304" pitchFamily="18" charset="0"/>
              </a:rPr>
              <a:t>, рождаться и исходить дает именования: первое – Отцу, второе – Сыну, третье – Святому Духу, так что </a:t>
            </a:r>
            <a:r>
              <a:rPr lang="ru-RU" sz="2600" dirty="0" err="1">
                <a:solidFill>
                  <a:srgbClr val="002060"/>
                </a:solidFill>
                <a:latin typeface="Times New Roman" panose="02020603050405020304" pitchFamily="18" charset="0"/>
                <a:cs typeface="Times New Roman" panose="02020603050405020304" pitchFamily="18" charset="0"/>
              </a:rPr>
              <a:t>неслитность</a:t>
            </a:r>
            <a:r>
              <a:rPr lang="ru-RU" sz="2600" dirty="0">
                <a:solidFill>
                  <a:srgbClr val="002060"/>
                </a:solidFill>
                <a:latin typeface="Times New Roman" panose="02020603050405020304" pitchFamily="18" charset="0"/>
                <a:cs typeface="Times New Roman" panose="02020603050405020304" pitchFamily="18" charset="0"/>
              </a:rPr>
              <a:t> Трех Ипостасей соблюдается в едином естестве и достоинстве Божества», – поясняет святитель </a:t>
            </a:r>
            <a:r>
              <a:rPr lang="ru-RU" sz="2600" dirty="0">
                <a:solidFill>
                  <a:srgbClr val="002060"/>
                </a:solidFill>
                <a:latin typeface="Times New Roman" panose="02020603050405020304" pitchFamily="18" charset="0"/>
                <a:cs typeface="Times New Roman" panose="02020603050405020304" pitchFamily="18" charset="0"/>
                <a:hlinkClick r:id="rId3" tooltip="Григорий Богослов, святитель"/>
              </a:rPr>
              <a:t>Григорий Богослов</a:t>
            </a:r>
            <a:r>
              <a:rPr lang="ru-RU" sz="2600" dirty="0">
                <a:solidFill>
                  <a:srgbClr val="002060"/>
                </a:solidFill>
                <a:latin typeface="Times New Roman" panose="02020603050405020304" pitchFamily="18" charset="0"/>
                <a:cs typeface="Times New Roman" panose="02020603050405020304" pitchFamily="18" charset="0"/>
              </a:rPr>
              <a:t> </a:t>
            </a:r>
          </a:p>
          <a:p>
            <a:pPr marL="0" indent="0">
              <a:buNone/>
            </a:pPr>
            <a:r>
              <a:rPr lang="ru-RU" sz="2600" dirty="0">
                <a:solidFill>
                  <a:srgbClr val="002060"/>
                </a:solidFill>
                <a:latin typeface="Times New Roman" panose="02020603050405020304" pitchFamily="18" charset="0"/>
                <a:cs typeface="Times New Roman" panose="02020603050405020304" pitchFamily="18" charset="0"/>
                <a:hlinkClick r:id="rId3" tooltip="Григорий Богослов, святитель"/>
              </a:rPr>
              <a:t>Григорий Богослов</a:t>
            </a:r>
            <a:r>
              <a:rPr lang="ru-RU" sz="2600" dirty="0">
                <a:solidFill>
                  <a:srgbClr val="002060"/>
                </a:solidFill>
                <a:latin typeface="Times New Roman" panose="02020603050405020304" pitchFamily="18" charset="0"/>
                <a:cs typeface="Times New Roman" panose="02020603050405020304" pitchFamily="18" charset="0"/>
              </a:rPr>
              <a:t>, святитель. Слово 31, о богословии пятое // Творения. Т. 3. С. 90.</a:t>
            </a:r>
          </a:p>
          <a:p>
            <a:pPr marL="0" indent="0">
              <a:buNone/>
            </a:pPr>
            <a:endParaRPr lang="ru-RU" sz="2400"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86603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1528011" y="553453"/>
            <a:ext cx="9976601" cy="5357769"/>
          </a:xfrm>
        </p:spPr>
        <p:txBody>
          <a:bodyPr>
            <a:normAutofit/>
          </a:bodyPr>
          <a:lstStyle/>
          <a:p>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Нерожденность</a:t>
            </a:r>
            <a:r>
              <a:rPr lang="ru-RU" sz="2000" dirty="0" smtClean="0">
                <a:solidFill>
                  <a:srgbClr val="002060"/>
                </a:solidFill>
                <a:latin typeface="Times New Roman" panose="02020603050405020304" pitchFamily="18" charset="0"/>
                <a:cs typeface="Times New Roman" panose="02020603050405020304" pitchFamily="18" charset="0"/>
              </a:rPr>
              <a:t>, рождение и </a:t>
            </a:r>
            <a:r>
              <a:rPr lang="ru-RU" sz="2000" dirty="0" err="1" smtClean="0">
                <a:solidFill>
                  <a:srgbClr val="002060"/>
                </a:solidFill>
                <a:latin typeface="Times New Roman" panose="02020603050405020304" pitchFamily="18" charset="0"/>
                <a:cs typeface="Times New Roman" panose="02020603050405020304" pitchFamily="18" charset="0"/>
              </a:rPr>
              <a:t>исхождение</a:t>
            </a:r>
            <a:r>
              <a:rPr lang="ru-RU" sz="2000" dirty="0" smtClean="0">
                <a:solidFill>
                  <a:srgbClr val="002060"/>
                </a:solidFill>
                <a:latin typeface="Times New Roman" panose="02020603050405020304" pitchFamily="18" charset="0"/>
                <a:cs typeface="Times New Roman" panose="02020603050405020304" pitchFamily="18" charset="0"/>
              </a:rPr>
              <a:t> – личные свойства Лиц Святой Троицы, которыми Они отличаются Друг от Друга и благодаря которым мы познаем Их как особые Ипостаси. Например, об Отце как Личности в Откровении говорится, что Он знает Сына (</a:t>
            </a:r>
            <a:r>
              <a:rPr lang="ru-RU" sz="2000" dirty="0" smtClean="0">
                <a:solidFill>
                  <a:srgbClr val="002060"/>
                </a:solidFill>
                <a:latin typeface="Times New Roman" panose="02020603050405020304" pitchFamily="18" charset="0"/>
                <a:cs typeface="Times New Roman" panose="02020603050405020304" pitchFamily="18" charset="0"/>
                <a:hlinkClick r:id="rId2"/>
              </a:rPr>
              <a:t>Мф. 11:27</a:t>
            </a:r>
            <a:r>
              <a:rPr lang="ru-RU" sz="2000" dirty="0" smtClean="0">
                <a:solidFill>
                  <a:srgbClr val="002060"/>
                </a:solidFill>
                <a:latin typeface="Times New Roman" panose="02020603050405020304" pitchFamily="18" charset="0"/>
                <a:cs typeface="Times New Roman" panose="02020603050405020304" pitchFamily="18" charset="0"/>
              </a:rPr>
              <a:t>), видит тайное и воздает явно (</a:t>
            </a:r>
            <a:r>
              <a:rPr lang="ru-RU" sz="2000" dirty="0" smtClean="0">
                <a:solidFill>
                  <a:srgbClr val="002060"/>
                </a:solidFill>
                <a:latin typeface="Times New Roman" panose="02020603050405020304" pitchFamily="18" charset="0"/>
                <a:cs typeface="Times New Roman" panose="02020603050405020304" pitchFamily="18" charset="0"/>
                <a:hlinkClick r:id="rId3"/>
              </a:rPr>
              <a:t>Мф. 6:6</a:t>
            </a:r>
            <a:r>
              <a:rPr lang="ru-RU" sz="2000" dirty="0" smtClean="0">
                <a:solidFill>
                  <a:srgbClr val="002060"/>
                </a:solidFill>
                <a:latin typeface="Times New Roman" panose="02020603050405020304" pitchFamily="18" charset="0"/>
                <a:cs typeface="Times New Roman" panose="02020603050405020304" pitchFamily="18" charset="0"/>
              </a:rPr>
              <a:t>), питает птиц небесных (</a:t>
            </a:r>
            <a:r>
              <a:rPr lang="ru-RU" sz="2000" dirty="0" smtClean="0">
                <a:solidFill>
                  <a:srgbClr val="002060"/>
                </a:solidFill>
                <a:latin typeface="Times New Roman" panose="02020603050405020304" pitchFamily="18" charset="0"/>
                <a:cs typeface="Times New Roman" panose="02020603050405020304" pitchFamily="18" charset="0"/>
                <a:hlinkClick r:id="rId4"/>
              </a:rPr>
              <a:t>Мф. 6:26</a:t>
            </a:r>
            <a:r>
              <a:rPr lang="ru-RU" sz="2000" dirty="0" smtClean="0">
                <a:solidFill>
                  <a:srgbClr val="002060"/>
                </a:solidFill>
                <a:latin typeface="Times New Roman" panose="02020603050405020304" pitchFamily="18" charset="0"/>
                <a:cs typeface="Times New Roman" panose="02020603050405020304" pitchFamily="18" charset="0"/>
              </a:rPr>
              <a:t>), прощает согрешения (</a:t>
            </a:r>
            <a:r>
              <a:rPr lang="ru-RU" sz="2000" dirty="0" smtClean="0">
                <a:solidFill>
                  <a:srgbClr val="002060"/>
                </a:solidFill>
                <a:latin typeface="Times New Roman" panose="02020603050405020304" pitchFamily="18" charset="0"/>
                <a:cs typeface="Times New Roman" panose="02020603050405020304" pitchFamily="18" charset="0"/>
                <a:hlinkClick r:id="rId5"/>
              </a:rPr>
              <a:t>Мф. 6:14</a:t>
            </a:r>
            <a:r>
              <a:rPr lang="ru-RU" sz="2000" dirty="0" smtClean="0">
                <a:solidFill>
                  <a:srgbClr val="002060"/>
                </a:solidFill>
                <a:latin typeface="Times New Roman" panose="02020603050405020304" pitchFamily="18" charset="0"/>
                <a:cs typeface="Times New Roman" panose="02020603050405020304" pitchFamily="18" charset="0"/>
              </a:rPr>
              <a:t>), дает блага просящим у Него (</a:t>
            </a:r>
            <a:r>
              <a:rPr lang="ru-RU" sz="2000" dirty="0" smtClean="0">
                <a:solidFill>
                  <a:srgbClr val="002060"/>
                </a:solidFill>
                <a:latin typeface="Times New Roman" panose="02020603050405020304" pitchFamily="18" charset="0"/>
                <a:cs typeface="Times New Roman" panose="02020603050405020304" pitchFamily="18" charset="0"/>
                <a:hlinkClick r:id="rId6"/>
              </a:rPr>
              <a:t>Мф. 7:11</a:t>
            </a:r>
            <a:r>
              <a:rPr lang="ru-RU" sz="2000" dirty="0" smtClean="0">
                <a:solidFill>
                  <a:srgbClr val="002060"/>
                </a:solidFill>
                <a:latin typeface="Times New Roman" panose="02020603050405020304" pitchFamily="18" charset="0"/>
                <a:cs typeface="Times New Roman" panose="02020603050405020304" pitchFamily="18" charset="0"/>
              </a:rPr>
              <a:t>). </a:t>
            </a:r>
          </a:p>
          <a:p>
            <a:r>
              <a:rPr lang="ru-RU" sz="2000" dirty="0" smtClean="0">
                <a:solidFill>
                  <a:srgbClr val="002060"/>
                </a:solidFill>
                <a:latin typeface="Times New Roman" panose="02020603050405020304" pitchFamily="18" charset="0"/>
                <a:cs typeface="Times New Roman" panose="02020603050405020304" pitchFamily="18" charset="0"/>
              </a:rPr>
              <a:t>        Само </a:t>
            </a:r>
            <a:r>
              <a:rPr lang="ru-RU" sz="2000" dirty="0">
                <a:solidFill>
                  <a:srgbClr val="002060"/>
                </a:solidFill>
                <a:latin typeface="Times New Roman" panose="02020603050405020304" pitchFamily="18" charset="0"/>
                <a:cs typeface="Times New Roman" panose="02020603050405020304" pitchFamily="18" charset="0"/>
              </a:rPr>
              <a:t>откровение о Святой Троице – о трех Личностях в едином Существе – представляется неразрешимым противоречием лишь для нашего ограниченного рассудка. В самой же Божественной жизни нет никаких антиномий. Богословие не ставит перед собой целью снять тайну, приспособив </a:t>
            </a:r>
            <a:r>
              <a:rPr lang="ru-RU" sz="2000" dirty="0" err="1">
                <a:solidFill>
                  <a:srgbClr val="002060"/>
                </a:solidFill>
                <a:latin typeface="Times New Roman" panose="02020603050405020304" pitchFamily="18" charset="0"/>
                <a:cs typeface="Times New Roman" panose="02020603050405020304" pitchFamily="18" charset="0"/>
              </a:rPr>
              <a:t>богооткровенную</a:t>
            </a:r>
            <a:r>
              <a:rPr lang="ru-RU" sz="2000" dirty="0">
                <a:solidFill>
                  <a:srgbClr val="002060"/>
                </a:solidFill>
                <a:latin typeface="Times New Roman" panose="02020603050405020304" pitchFamily="18" charset="0"/>
                <a:cs typeface="Times New Roman" panose="02020603050405020304" pitchFamily="18" charset="0"/>
              </a:rPr>
              <a:t> истину к нашему пониманию, но призывает нас изменить наш ум так, чтобы он стал способен к созерцанию Божественной реальности</a:t>
            </a:r>
          </a:p>
          <a:p>
            <a:pPr marL="0" lvl="0" indent="0">
              <a:buClr>
                <a:srgbClr val="31B6FD"/>
              </a:buClr>
              <a:buNone/>
            </a:pPr>
            <a:r>
              <a:rPr lang="ru-RU" sz="2000" dirty="0" err="1">
                <a:solidFill>
                  <a:srgbClr val="002060"/>
                </a:solidFill>
                <a:latin typeface="Times New Roman" panose="02020603050405020304" pitchFamily="18" charset="0"/>
                <a:cs typeface="Times New Roman" panose="02020603050405020304" pitchFamily="18" charset="0"/>
              </a:rPr>
              <a:t>Алипий</a:t>
            </a:r>
            <a:r>
              <a:rPr lang="ru-RU" sz="2000" dirty="0">
                <a:solidFill>
                  <a:srgbClr val="002060"/>
                </a:solidFill>
                <a:latin typeface="Times New Roman" panose="02020603050405020304" pitchFamily="18" charset="0"/>
                <a:cs typeface="Times New Roman" panose="02020603050405020304" pitchFamily="18" charset="0"/>
              </a:rPr>
              <a:t> (Кастальский-Бороздин), архимандрит, Исайя (Белов), архимандрит. Догматическое богословие. Свято-Троицкая Сергиева Лавра, 2003. С. 110–150.</a:t>
            </a:r>
          </a:p>
          <a:p>
            <a:endParaRPr lang="ru-RU" sz="2000" dirty="0">
              <a:solidFill>
                <a:srgbClr val="002060"/>
              </a:solidFill>
              <a:latin typeface="Times New Roman" panose="02020603050405020304" pitchFamily="18" charset="0"/>
              <a:cs typeface="Times New Roman" panose="02020603050405020304" pitchFamily="18" charset="0"/>
            </a:endParaRPr>
          </a:p>
          <a:p>
            <a:endParaRPr lang="ru-RU" sz="2000" dirty="0" smtClean="0">
              <a:solidFill>
                <a:srgbClr val="34231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02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147757" y="1179871"/>
            <a:ext cx="8911687" cy="3259394"/>
          </a:xfrm>
        </p:spPr>
        <p:txBody>
          <a:bodyPr>
            <a:normAutofit/>
          </a:bodyPr>
          <a:lstStyle/>
          <a:p>
            <a:pPr algn="ctr"/>
            <a:r>
              <a:rPr lang="ru-RU" sz="2400" b="1" i="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br>
              <a:rPr lang="ru-RU" sz="2400" b="1" i="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i="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40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ПОНЯТИЕ ЛИЧНОСТИ В ПРАВОСЛАВНОЙ АНТРОПОЛОГИИ </a:t>
            </a:r>
            <a:r>
              <a:rPr lang="ru-RU"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ПЕДАГОГИКЕ»</a:t>
            </a:r>
            <a:endParaRPr lang="ru-RU"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одзаголовок 2"/>
          <p:cNvSpPr>
            <a:spLocks noGrp="1"/>
          </p:cNvSpPr>
          <p:nvPr>
            <p:ph idx="1"/>
          </p:nvPr>
        </p:nvSpPr>
        <p:spPr>
          <a:xfrm>
            <a:off x="6051550" y="4464050"/>
            <a:ext cx="5453063" cy="1447800"/>
          </a:xfrm>
        </p:spPr>
        <p:txBody>
          <a:bodyPr>
            <a:normAutofit fontScale="92500" lnSpcReduction="10000"/>
          </a:bodyPr>
          <a:lstStyle/>
          <a:p>
            <a:pPr marL="0" indent="0" algn="r">
              <a:buNone/>
            </a:pPr>
            <a:r>
              <a:rPr lang="ru-RU" b="1" dirty="0" smtClean="0">
                <a:solidFill>
                  <a:schemeClr val="tx2">
                    <a:lumMod val="50000"/>
                  </a:schemeClr>
                </a:solidFill>
                <a:latin typeface="Times New Roman" panose="02020603050405020304" pitchFamily="18" charset="0"/>
                <a:cs typeface="Times New Roman" panose="02020603050405020304" pitchFamily="18" charset="0"/>
              </a:rPr>
              <a:t>Подготовили педагоги:</a:t>
            </a:r>
          </a:p>
          <a:p>
            <a:pPr algn="r"/>
            <a:r>
              <a:rPr lang="ru-RU" b="1" dirty="0" err="1" smtClean="0">
                <a:solidFill>
                  <a:schemeClr val="tx2">
                    <a:lumMod val="50000"/>
                  </a:schemeClr>
                </a:solidFill>
                <a:latin typeface="Times New Roman" panose="02020603050405020304" pitchFamily="18" charset="0"/>
                <a:cs typeface="Times New Roman" panose="02020603050405020304" pitchFamily="18" charset="0"/>
              </a:rPr>
              <a:t>Чаунина</a:t>
            </a:r>
            <a:r>
              <a:rPr lang="ru-RU" b="1" dirty="0" smtClean="0">
                <a:solidFill>
                  <a:schemeClr val="tx2">
                    <a:lumMod val="50000"/>
                  </a:schemeClr>
                </a:solidFill>
                <a:latin typeface="Times New Roman" panose="02020603050405020304" pitchFamily="18" charset="0"/>
                <a:cs typeface="Times New Roman" panose="02020603050405020304" pitchFamily="18" charset="0"/>
              </a:rPr>
              <a:t> М.В.</a:t>
            </a:r>
          </a:p>
          <a:p>
            <a:pPr algn="r"/>
            <a:r>
              <a:rPr lang="ru-RU" b="1" dirty="0" smtClean="0">
                <a:solidFill>
                  <a:schemeClr val="tx2">
                    <a:lumMod val="50000"/>
                  </a:schemeClr>
                </a:solidFill>
                <a:latin typeface="Times New Roman" panose="02020603050405020304" pitchFamily="18" charset="0"/>
                <a:cs typeface="Times New Roman" panose="02020603050405020304" pitchFamily="18" charset="0"/>
              </a:rPr>
              <a:t>Зорина Н.А.</a:t>
            </a:r>
          </a:p>
          <a:p>
            <a:pPr algn="r"/>
            <a:r>
              <a:rPr lang="ru-RU" b="1" dirty="0" err="1" smtClean="0">
                <a:solidFill>
                  <a:schemeClr val="tx2">
                    <a:lumMod val="50000"/>
                  </a:schemeClr>
                </a:solidFill>
                <a:latin typeface="Times New Roman" panose="02020603050405020304" pitchFamily="18" charset="0"/>
                <a:cs typeface="Times New Roman" panose="02020603050405020304" pitchFamily="18" charset="0"/>
              </a:rPr>
              <a:t>Маглели</a:t>
            </a:r>
            <a:r>
              <a:rPr lang="ru-RU" b="1" dirty="0" smtClean="0">
                <a:solidFill>
                  <a:schemeClr val="tx2">
                    <a:lumMod val="50000"/>
                  </a:schemeClr>
                </a:solidFill>
                <a:latin typeface="Times New Roman" panose="02020603050405020304" pitchFamily="18" charset="0"/>
                <a:cs typeface="Times New Roman" panose="02020603050405020304" pitchFamily="18" charset="0"/>
              </a:rPr>
              <a:t> Д.К.</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929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0517" y="216568"/>
            <a:ext cx="9784096" cy="1287379"/>
          </a:xfrm>
        </p:spPr>
        <p:txBody>
          <a:bodyPr>
            <a:normAutofit fontScale="90000"/>
          </a:bodyPr>
          <a:lstStyle/>
          <a:p>
            <a:pPr algn="ctr"/>
            <a:r>
              <a:rPr lang="ru-RU" sz="3100" b="1" dirty="0">
                <a:solidFill>
                  <a:srgbClr val="7030A0"/>
                </a:solidFill>
                <a:latin typeface="Times New Roman" panose="02020603050405020304" pitchFamily="18" charset="0"/>
                <a:cs typeface="Times New Roman" panose="02020603050405020304" pitchFamily="18" charset="0"/>
              </a:rPr>
              <a:t>Как раскрывает понятие «развитие личности» православная педагогика</a:t>
            </a:r>
            <a:r>
              <a:rPr lang="ru-RU" sz="3100" b="1" dirty="0" smtClean="0">
                <a:solidFill>
                  <a:srgbClr val="7030A0"/>
                </a:solidFill>
                <a:latin typeface="Times New Roman" panose="02020603050405020304" pitchFamily="18" charset="0"/>
                <a:cs typeface="Times New Roman" panose="02020603050405020304" pitchFamily="18" charset="0"/>
              </a:rPr>
              <a:t>?</a:t>
            </a:r>
            <a:br>
              <a:rPr lang="ru-RU" sz="3100" b="1" dirty="0" smtClean="0">
                <a:solidFill>
                  <a:srgbClr val="7030A0"/>
                </a:solidFill>
                <a:latin typeface="Times New Roman" panose="02020603050405020304" pitchFamily="18" charset="0"/>
                <a:cs typeface="Times New Roman" panose="02020603050405020304" pitchFamily="18" charset="0"/>
              </a:rPr>
            </a:br>
            <a:r>
              <a:rPr lang="ru-RU" sz="2700" b="1" i="1" dirty="0">
                <a:solidFill>
                  <a:srgbClr val="7030A0"/>
                </a:solidFill>
                <a:latin typeface="Times New Roman" panose="02020603050405020304" pitchFamily="18" charset="0"/>
                <a:cs typeface="Times New Roman" panose="02020603050405020304" pitchFamily="18" charset="0"/>
              </a:rPr>
              <a:t>Духовное развитие личности – цель православной педагогики</a:t>
            </a:r>
            <a:r>
              <a:rPr lang="ru-RU" dirty="0"/>
              <a:t/>
            </a:r>
            <a:br>
              <a:rPr lang="ru-RU" dirty="0"/>
            </a:b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43000" y="1503948"/>
            <a:ext cx="10924674" cy="5113420"/>
          </a:xfrm>
        </p:spPr>
        <p:txBody>
          <a:bodyPr>
            <a:normAutofit fontScale="85000" lnSpcReduction="20000"/>
          </a:bodyPr>
          <a:lstStyle/>
          <a:p>
            <a:r>
              <a:rPr lang="ru-RU" sz="2100" dirty="0" smtClean="0">
                <a:solidFill>
                  <a:srgbClr val="002060"/>
                </a:solidFill>
                <a:latin typeface="Times New Roman" panose="02020603050405020304" pitchFamily="18" charset="0"/>
                <a:cs typeface="Times New Roman" panose="02020603050405020304" pitchFamily="18" charset="0"/>
              </a:rPr>
              <a:t>       Православная </a:t>
            </a:r>
            <a:r>
              <a:rPr lang="ru-RU" sz="2100" dirty="0">
                <a:solidFill>
                  <a:srgbClr val="002060"/>
                </a:solidFill>
                <a:latin typeface="Times New Roman" panose="02020603050405020304" pitchFamily="18" charset="0"/>
                <a:cs typeface="Times New Roman" panose="02020603050405020304" pitchFamily="18" charset="0"/>
              </a:rPr>
              <a:t>педагогика призвана привести все силы человеческой души – ум, волю и сердце – к взаимному согласию, утраченному в грехопадении. Главная задача православной педагогики – возвращение личности к собственной сущности, то есть раскрытие образа Божия в личности ученика. Православная педагогика утверждает правильным не гармоническое, но иерархическое устроение природы человека – когда дух управляет душой, а душа телом. Поэтому в основе православной педагогики лежит не цель гармоничного развития личности, как в педагогике гуманистической, а цель спасения человеческой души; для продвижения к этой цели необходимо следовать путем духовного развития личности ученика. Спасение, конечно, не отрицает необходимости разностороннего развития, но лишает его стихийной </a:t>
            </a:r>
            <a:r>
              <a:rPr lang="ru-RU" sz="2100" dirty="0" err="1">
                <a:solidFill>
                  <a:srgbClr val="002060"/>
                </a:solidFill>
                <a:latin typeface="Times New Roman" panose="02020603050405020304" pitchFamily="18" charset="0"/>
                <a:cs typeface="Times New Roman" panose="02020603050405020304" pitchFamily="18" charset="0"/>
              </a:rPr>
              <a:t>самоценности</a:t>
            </a:r>
            <a:r>
              <a:rPr lang="ru-RU" sz="2100" dirty="0">
                <a:solidFill>
                  <a:srgbClr val="002060"/>
                </a:solidFill>
                <a:latin typeface="Times New Roman" panose="02020603050405020304" pitchFamily="18" charset="0"/>
                <a:cs typeface="Times New Roman" panose="02020603050405020304" pitchFamily="18" charset="0"/>
              </a:rPr>
              <a:t>. Вне спасения развитие понимается как самореализация, которая, как правило, разжигает страсти и питает гордость человеческую. В рамках же спасения развитие реализуется в формах служения и жертвенности [41]. </a:t>
            </a:r>
            <a:endParaRPr lang="ru-RU" sz="2100" dirty="0" smtClean="0">
              <a:solidFill>
                <a:srgbClr val="002060"/>
              </a:solidFill>
              <a:latin typeface="Times New Roman" panose="02020603050405020304" pitchFamily="18" charset="0"/>
              <a:cs typeface="Times New Roman" panose="02020603050405020304" pitchFamily="18" charset="0"/>
            </a:endParaRPr>
          </a:p>
          <a:p>
            <a:pPr lvl="0"/>
            <a:r>
              <a:rPr lang="ru-RU" sz="2100" dirty="0">
                <a:solidFill>
                  <a:srgbClr val="002060"/>
                </a:solidFill>
                <a:latin typeface="Times New Roman" panose="02020603050405020304" pitchFamily="18" charset="0"/>
                <a:cs typeface="Times New Roman" panose="02020603050405020304" pitchFamily="18" charset="0"/>
              </a:rPr>
              <a:t> </a:t>
            </a:r>
            <a:r>
              <a:rPr lang="ru-RU" sz="2100" dirty="0" smtClean="0">
                <a:solidFill>
                  <a:srgbClr val="002060"/>
                </a:solidFill>
                <a:latin typeface="Times New Roman" panose="02020603050405020304" pitchFamily="18" charset="0"/>
                <a:cs typeface="Times New Roman" panose="02020603050405020304" pitchFamily="18" charset="0"/>
              </a:rPr>
              <a:t>      Таким </a:t>
            </a:r>
            <a:r>
              <a:rPr lang="ru-RU" sz="2100" dirty="0">
                <a:solidFill>
                  <a:srgbClr val="002060"/>
                </a:solidFill>
                <a:latin typeface="Times New Roman" panose="02020603050405020304" pitchFamily="18" charset="0"/>
                <a:cs typeface="Times New Roman" panose="02020603050405020304" pitchFamily="18" charset="0"/>
              </a:rPr>
              <a:t>образом, православная педагогика говорит о развитии личности не в плане ее гармоничного развития, а в плане ее развития духовного – как процесса раскрытия человеком заложенного в нем образа Божия, поврежденного вследствие греха. Протоиерей Максим Козлов духовное развитие человека образно связывает с процессом отмывания грязного стекла и затем поясняет: «Духовный рост – это не самораскрытие собственных лепестков, не </a:t>
            </a:r>
            <a:r>
              <a:rPr lang="ru-RU" sz="2100" dirty="0" err="1">
                <a:solidFill>
                  <a:srgbClr val="002060"/>
                </a:solidFill>
                <a:latin typeface="Times New Roman" panose="02020603050405020304" pitchFamily="18" charset="0"/>
                <a:cs typeface="Times New Roman" panose="02020603050405020304" pitchFamily="18" charset="0"/>
              </a:rPr>
              <a:t>саморасцветание</a:t>
            </a:r>
            <a:r>
              <a:rPr lang="ru-RU" sz="2100" dirty="0">
                <a:solidFill>
                  <a:srgbClr val="002060"/>
                </a:solidFill>
                <a:latin typeface="Times New Roman" panose="02020603050405020304" pitchFamily="18" charset="0"/>
                <a:cs typeface="Times New Roman" panose="02020603050405020304" pitchFamily="18" charset="0"/>
              </a:rPr>
              <a:t> пышным цветом, это </a:t>
            </a:r>
            <a:r>
              <a:rPr lang="ru-RU" sz="2100" dirty="0" err="1">
                <a:solidFill>
                  <a:srgbClr val="002060"/>
                </a:solidFill>
                <a:latin typeface="Times New Roman" panose="02020603050405020304" pitchFamily="18" charset="0"/>
                <a:cs typeface="Times New Roman" panose="02020603050405020304" pitchFamily="18" charset="0"/>
              </a:rPr>
              <a:t>сдраивание</a:t>
            </a:r>
            <a:r>
              <a:rPr lang="ru-RU" sz="2100" dirty="0">
                <a:solidFill>
                  <a:srgbClr val="002060"/>
                </a:solidFill>
                <a:latin typeface="Times New Roman" panose="02020603050405020304" pitchFamily="18" charset="0"/>
                <a:cs typeface="Times New Roman" panose="02020603050405020304" pitchFamily="18" charset="0"/>
              </a:rPr>
              <a:t> всего того наносного и грязного, что на нас наросло, и что мы в себя допустили. В результате тот образ и подобие, которые есть в каждом, будут все яснее и яснее» [42</a:t>
            </a:r>
            <a:r>
              <a:rPr lang="ru-RU" sz="2100" dirty="0" smtClean="0">
                <a:solidFill>
                  <a:srgbClr val="002060"/>
                </a:solidFill>
                <a:latin typeface="Times New Roman" panose="02020603050405020304" pitchFamily="18" charset="0"/>
                <a:cs typeface="Times New Roman" panose="02020603050405020304" pitchFamily="18" charset="0"/>
              </a:rPr>
              <a:t>].</a:t>
            </a:r>
          </a:p>
          <a:p>
            <a:pPr marL="0" lvl="0" indent="0">
              <a:buNone/>
            </a:pPr>
            <a:r>
              <a:rPr lang="ru-RU" dirty="0" smtClean="0">
                <a:solidFill>
                  <a:srgbClr val="002060"/>
                </a:solidFill>
              </a:rPr>
              <a:t> </a:t>
            </a:r>
            <a:r>
              <a:rPr lang="ru-RU" dirty="0" err="1">
                <a:solidFill>
                  <a:srgbClr val="002060"/>
                </a:solidFill>
                <a:latin typeface="Times New Roman" panose="02020603050405020304" pitchFamily="18" charset="0"/>
                <a:cs typeface="Times New Roman" panose="02020603050405020304" pitchFamily="18" charset="0"/>
              </a:rPr>
              <a:t>Шестун</a:t>
            </a:r>
            <a:r>
              <a:rPr lang="ru-RU" dirty="0">
                <a:solidFill>
                  <a:srgbClr val="002060"/>
                </a:solidFill>
                <a:latin typeface="Times New Roman" panose="02020603050405020304" pitchFamily="18" charset="0"/>
                <a:cs typeface="Times New Roman" panose="02020603050405020304" pitchFamily="18" charset="0"/>
              </a:rPr>
              <a:t> Евгений, протоиерей. Православная педагогика. – М., 2001. – С. 30–32.</a:t>
            </a:r>
          </a:p>
          <a:p>
            <a:pPr marL="0" lvl="0" indent="0">
              <a:buNone/>
            </a:pPr>
            <a:r>
              <a:rPr lang="ru-RU" dirty="0">
                <a:solidFill>
                  <a:srgbClr val="002060"/>
                </a:solidFill>
                <a:latin typeface="Times New Roman" panose="02020603050405020304" pitchFamily="18" charset="0"/>
                <a:cs typeface="Times New Roman" panose="02020603050405020304" pitchFamily="18" charset="0"/>
              </a:rPr>
              <a:t>Козлов Максим, протоиерей. 400 вопросов и ответов о вере, церкви и христианской жизни. М., 2002. С. 333.</a:t>
            </a:r>
          </a:p>
          <a:p>
            <a:endParaRPr lang="ru-RU" sz="2100"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14095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0675" y="96253"/>
            <a:ext cx="9723938" cy="1275347"/>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Духовное развитие учащихся – дело Божественной благодати</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79095" y="1251284"/>
            <a:ext cx="10325517" cy="4659938"/>
          </a:xfrm>
        </p:spPr>
        <p:txBody>
          <a:bodyPr>
            <a:normAutofit/>
          </a:bodyPr>
          <a:lstStyle/>
          <a:p>
            <a:r>
              <a:rPr lang="ru-RU" sz="2000" dirty="0" smtClean="0">
                <a:solidFill>
                  <a:srgbClr val="002060"/>
                </a:solidFill>
                <a:latin typeface="Times New Roman" panose="02020603050405020304" pitchFamily="18" charset="0"/>
                <a:cs typeface="Times New Roman" panose="02020603050405020304" pitchFamily="18" charset="0"/>
              </a:rPr>
              <a:t>       В </a:t>
            </a:r>
            <a:r>
              <a:rPr lang="ru-RU" sz="2000" dirty="0">
                <a:solidFill>
                  <a:srgbClr val="002060"/>
                </a:solidFill>
                <a:latin typeface="Times New Roman" panose="02020603050405020304" pitchFamily="18" charset="0"/>
                <a:cs typeface="Times New Roman" panose="02020603050405020304" pitchFamily="18" charset="0"/>
              </a:rPr>
              <a:t>отличие от понятия «формирование», представляющего собой непосредственно педагогическое – человеческое – воздействие с целью придания ему задуманных или заказанных качеств, духовное развитие является «делом сверхчеловеческим», «тайной человеческого роста» [43], то есть действием Бога в большей степени, нежели педагога. Вспомним, как писал апостол Павел: Я насадил, </a:t>
            </a:r>
            <a:r>
              <a:rPr lang="ru-RU" sz="2000" dirty="0" err="1">
                <a:solidFill>
                  <a:srgbClr val="002060"/>
                </a:solidFill>
                <a:latin typeface="Times New Roman" panose="02020603050405020304" pitchFamily="18" charset="0"/>
                <a:cs typeface="Times New Roman" panose="02020603050405020304" pitchFamily="18" charset="0"/>
              </a:rPr>
              <a:t>Аполлос</a:t>
            </a:r>
            <a:r>
              <a:rPr lang="ru-RU" sz="2000" dirty="0">
                <a:solidFill>
                  <a:srgbClr val="002060"/>
                </a:solidFill>
                <a:latin typeface="Times New Roman" panose="02020603050405020304" pitchFamily="18" charset="0"/>
                <a:cs typeface="Times New Roman" panose="02020603050405020304" pitchFamily="18" charset="0"/>
              </a:rPr>
              <a:t> поливал, но возрастил Бог; посему и насаждающий и поливающий есть ничто, а все Бог </a:t>
            </a:r>
            <a:r>
              <a:rPr lang="ru-RU" sz="2000" dirty="0" err="1">
                <a:solidFill>
                  <a:srgbClr val="002060"/>
                </a:solidFill>
                <a:latin typeface="Times New Roman" panose="02020603050405020304" pitchFamily="18" charset="0"/>
                <a:cs typeface="Times New Roman" panose="02020603050405020304" pitchFamily="18" charset="0"/>
              </a:rPr>
              <a:t>возращающий</a:t>
            </a:r>
            <a:r>
              <a:rPr lang="ru-RU" sz="2000" dirty="0">
                <a:solidFill>
                  <a:srgbClr val="002060"/>
                </a:solidFill>
                <a:latin typeface="Times New Roman" panose="02020603050405020304" pitchFamily="18" charset="0"/>
                <a:cs typeface="Times New Roman" panose="02020603050405020304" pitchFamily="18" charset="0"/>
              </a:rPr>
              <a:t>. Насаждающий же и поливающий суть одно; но каждый получит свою награду по своему труду. Ибо мы </a:t>
            </a:r>
            <a:r>
              <a:rPr lang="ru-RU" sz="2000" dirty="0" err="1">
                <a:solidFill>
                  <a:srgbClr val="002060"/>
                </a:solidFill>
                <a:latin typeface="Times New Roman" panose="02020603050405020304" pitchFamily="18" charset="0"/>
                <a:cs typeface="Times New Roman" panose="02020603050405020304" pitchFamily="18" charset="0"/>
              </a:rPr>
              <a:t>соработники</a:t>
            </a:r>
            <a:r>
              <a:rPr lang="ru-RU" sz="2000" dirty="0">
                <a:solidFill>
                  <a:srgbClr val="002060"/>
                </a:solidFill>
                <a:latin typeface="Times New Roman" panose="02020603050405020304" pitchFamily="18" charset="0"/>
                <a:cs typeface="Times New Roman" panose="02020603050405020304" pitchFamily="18" charset="0"/>
              </a:rPr>
              <a:t> у Бога, а вы Божия нива, Божие строение (</a:t>
            </a:r>
            <a:r>
              <a:rPr lang="ru-RU" sz="2000" u="sng" dirty="0">
                <a:solidFill>
                  <a:srgbClr val="002060"/>
                </a:solidFill>
                <a:latin typeface="Times New Roman" panose="02020603050405020304" pitchFamily="18" charset="0"/>
                <a:cs typeface="Times New Roman" panose="02020603050405020304" pitchFamily="18" charset="0"/>
                <a:hlinkClick r:id="rId2"/>
              </a:rPr>
              <a:t>1Кор. 3, 6–9</a:t>
            </a:r>
            <a:r>
              <a:rPr lang="ru-RU" sz="2000" dirty="0">
                <a:solidFill>
                  <a:srgbClr val="002060"/>
                </a:solidFill>
                <a:latin typeface="Times New Roman" panose="02020603050405020304" pitchFamily="18" charset="0"/>
                <a:cs typeface="Times New Roman" panose="02020603050405020304" pitchFamily="18" charset="0"/>
              </a:rPr>
              <a:t>). Поэтому не случайно, что православные педагоги говорят: «Мы не можем сегодня вести этико-религиозное преподавание, втолковывая на общих уроках какие-либо формулы или догматы, но мы должны учиться развивать то, что живо в человеческой душе как божественно-духовное, и тогда мы будем свободным и правильным образом направлять ребенка навстречу его религиозному исповеданию» [44].</a:t>
            </a:r>
          </a:p>
          <a:p>
            <a:pPr marL="0" lvl="0" indent="0">
              <a:buNone/>
            </a:pPr>
            <a:r>
              <a:rPr lang="ru-RU" dirty="0">
                <a:solidFill>
                  <a:srgbClr val="002060"/>
                </a:solidFill>
                <a:latin typeface="Times New Roman" panose="02020603050405020304" pitchFamily="18" charset="0"/>
                <a:cs typeface="Times New Roman" panose="02020603050405020304" pitchFamily="18" charset="0"/>
              </a:rPr>
              <a:t>Мороз Алексий, священник, Безрукова B.C. Образ русской школы. СПб., 2002. С. 18.</a:t>
            </a:r>
          </a:p>
          <a:p>
            <a:endParaRPr lang="ru-RU" dirty="0"/>
          </a:p>
        </p:txBody>
      </p:sp>
    </p:spTree>
    <p:extLst>
      <p:ext uri="{BB962C8B-B14F-4D97-AF65-F5344CB8AC3E}">
        <p14:creationId xmlns:p14="http://schemas.microsoft.com/office/powerpoint/2010/main" val="1996428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6769" y="240632"/>
            <a:ext cx="9687844" cy="1118936"/>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Духовное развитие учащихся как их педагогическая поддержка</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04370" y="1359568"/>
            <a:ext cx="10912642" cy="4972759"/>
          </a:xfrm>
        </p:spPr>
        <p:txBody>
          <a:bodyPr>
            <a:normAutofit fontScale="92500" lnSpcReduction="20000"/>
          </a:bodyPr>
          <a:lstStyle/>
          <a:p>
            <a:r>
              <a:rPr lang="ru-RU" sz="2000" dirty="0" smtClean="0">
                <a:solidFill>
                  <a:srgbClr val="002060"/>
                </a:solidFill>
                <a:latin typeface="Times New Roman" panose="02020603050405020304" pitchFamily="18" charset="0"/>
                <a:cs typeface="Times New Roman" panose="02020603050405020304" pitchFamily="18" charset="0"/>
              </a:rPr>
              <a:t>       Духовное </a:t>
            </a:r>
            <a:r>
              <a:rPr lang="ru-RU" sz="2000" dirty="0">
                <a:solidFill>
                  <a:srgbClr val="002060"/>
                </a:solidFill>
                <a:latin typeface="Times New Roman" panose="02020603050405020304" pitchFamily="18" charset="0"/>
                <a:cs typeface="Times New Roman" panose="02020603050405020304" pitchFamily="18" charset="0"/>
              </a:rPr>
              <a:t>развитие человека предполагает, прежде всего, открытие в себе внутреннего, духовного мира. Мир внешний, материальный, земной, дается человеку в готовом виде при его появлении на свет. Мир же внутренний, духовный, небесный – «невидимый», хотя и столь же реальный, как и мир внешний, – существует в каждом человеке, но обретается он им при духовном рождении и раскрывается постепенно – в меру духовной жизни, которую ведет человек. Духовная жизнь протекает во внутренних глубинах сердца и не зависит от психического и физического состояния человека, но психическая и физическая сферы являются ее проводниками во внешнюю жизнь. Духовное начало обнаруживается и осознается личностью человека в ее </a:t>
            </a:r>
            <a:r>
              <a:rPr lang="ru-RU" sz="2000" dirty="0" err="1">
                <a:solidFill>
                  <a:srgbClr val="002060"/>
                </a:solidFill>
                <a:latin typeface="Times New Roman" panose="02020603050405020304" pitchFamily="18" charset="0"/>
                <a:cs typeface="Times New Roman" panose="02020603050405020304" pitchFamily="18" charset="0"/>
              </a:rPr>
              <a:t>предстоянии</a:t>
            </a:r>
            <a:r>
              <a:rPr lang="ru-RU" sz="2000" dirty="0">
                <a:solidFill>
                  <a:srgbClr val="002060"/>
                </a:solidFill>
                <a:latin typeface="Times New Roman" panose="02020603050405020304" pitchFamily="18" charset="0"/>
                <a:cs typeface="Times New Roman" panose="02020603050405020304" pitchFamily="18" charset="0"/>
              </a:rPr>
              <a:t> пред Богом как главное содержание человеческой жизни. Собственно говоря, духовная жизнь, духовное развитие суть высшие богословские категории, определяющие путь человека к святости, к Богу. Духовное развитие человека есть результат совместного действия, синергии Божественной благодати и человеческого подвига – прежде всего смирения и покаяния. </a:t>
            </a:r>
            <a:endParaRPr lang="ru-RU" sz="2000" dirty="0" smtClean="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     Духовное </a:t>
            </a:r>
            <a:r>
              <a:rPr lang="ru-RU" sz="2000" dirty="0">
                <a:solidFill>
                  <a:srgbClr val="002060"/>
                </a:solidFill>
                <a:latin typeface="Times New Roman" panose="02020603050405020304" pitchFamily="18" charset="0"/>
                <a:cs typeface="Times New Roman" panose="02020603050405020304" pitchFamily="18" charset="0"/>
              </a:rPr>
              <a:t>развитие – это всегда личностный путь к Богу, который редко у кого бывает прямым, по которому идут далеко не все люди. Тем более, немыслимо представить себе, что обучить этому пути можно в рамках школьной программы: в этом смысле, конечно, духовное развитие не является школьной педагогической задачей… И все же, применительно к вопросу школьного образования, духовное развитие не теряет смысла, но означает педагогическую поддержку врожденной потребности человека к познанию Истины, Добра, Красоты, к </a:t>
            </a:r>
            <a:r>
              <a:rPr lang="ru-RU" sz="2000" dirty="0" err="1">
                <a:solidFill>
                  <a:srgbClr val="002060"/>
                </a:solidFill>
                <a:latin typeface="Times New Roman" panose="02020603050405020304" pitchFamily="18" charset="0"/>
                <a:cs typeface="Times New Roman" panose="02020603050405020304" pitchFamily="18" charset="0"/>
              </a:rPr>
              <a:t>богообщению</a:t>
            </a:r>
            <a:r>
              <a:rPr lang="ru-RU" sz="2000" dirty="0">
                <a:solidFill>
                  <a:srgbClr val="002060"/>
                </a:solidFill>
                <a:latin typeface="Times New Roman" panose="02020603050405020304" pitchFamily="18" charset="0"/>
                <a:cs typeface="Times New Roman" panose="02020603050405020304" pitchFamily="18" charset="0"/>
              </a:rPr>
              <a:t>. Школа – не церковь, где свершается духовное развитие человека, но, по выражению К.Д. Ушинского, «преддверие церкви».</a:t>
            </a:r>
          </a:p>
          <a:p>
            <a:endParaRPr lang="ru-RU" dirty="0"/>
          </a:p>
        </p:txBody>
      </p:sp>
    </p:spTree>
    <p:extLst>
      <p:ext uri="{BB962C8B-B14F-4D97-AF65-F5344CB8AC3E}">
        <p14:creationId xmlns:p14="http://schemas.microsoft.com/office/powerpoint/2010/main" val="3144130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9117" y="144380"/>
            <a:ext cx="9555496" cy="1094874"/>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Духовное развитие как цель ветхозаветной педагогики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10653" y="1419725"/>
            <a:ext cx="10493959" cy="5245769"/>
          </a:xfrm>
        </p:spPr>
        <p:txBody>
          <a:bodyPr>
            <a:normAutofit fontScale="77500" lnSpcReduction="20000"/>
          </a:bodyPr>
          <a:lstStyle/>
          <a:p>
            <a:r>
              <a:rPr lang="ru-RU" sz="2400" dirty="0" smtClean="0">
                <a:solidFill>
                  <a:srgbClr val="002060"/>
                </a:solidFill>
                <a:latin typeface="Times New Roman" panose="02020603050405020304" pitchFamily="18" charset="0"/>
                <a:cs typeface="Times New Roman" panose="02020603050405020304" pitchFamily="18" charset="0"/>
              </a:rPr>
              <a:t>      Духовное </a:t>
            </a:r>
            <a:r>
              <a:rPr lang="ru-RU" sz="2400" dirty="0">
                <a:solidFill>
                  <a:srgbClr val="002060"/>
                </a:solidFill>
                <a:latin typeface="Times New Roman" panose="02020603050405020304" pitchFamily="18" charset="0"/>
                <a:cs typeface="Times New Roman" panose="02020603050405020304" pitchFamily="18" charset="0"/>
              </a:rPr>
              <a:t>развитие – не как один из видов развития ученика (наряду с интеллектуальным, физическим и проч.), понимаемое так в гуманистической парадигме образования, – но именно как цель и смысл всей человеческой жизни, как ее освящение, было осознано в свете Божественного Откровения и воспринято еще ветхозаветной Церковью. В завете, заключенном с Авраамом и его потомками, Бог говорит: Я Бог Всемогущий; ходи предо Мною и будь непорочен; и поставлю завет Мой между Мною и тобою и между потомками твоими (</a:t>
            </a:r>
            <a:r>
              <a:rPr lang="ru-RU" sz="2400" u="sng" dirty="0">
                <a:solidFill>
                  <a:srgbClr val="002060"/>
                </a:solidFill>
                <a:latin typeface="Times New Roman" panose="02020603050405020304" pitchFamily="18" charset="0"/>
                <a:cs typeface="Times New Roman" panose="02020603050405020304" pitchFamily="18" charset="0"/>
                <a:hlinkClick r:id="rId2"/>
              </a:rPr>
              <a:t>Быт. 17:1,7</a:t>
            </a:r>
            <a:r>
              <a:rPr lang="ru-RU" sz="2400" dirty="0">
                <a:solidFill>
                  <a:srgbClr val="002060"/>
                </a:solidFill>
                <a:latin typeface="Times New Roman" panose="02020603050405020304" pitchFamily="18" charset="0"/>
                <a:cs typeface="Times New Roman" panose="02020603050405020304" pitchFamily="18" charset="0"/>
              </a:rPr>
              <a:t>). И через </a:t>
            </a:r>
            <a:r>
              <a:rPr lang="ru-RU" sz="2400" dirty="0" err="1">
                <a:solidFill>
                  <a:srgbClr val="002060"/>
                </a:solidFill>
                <a:latin typeface="Times New Roman" panose="02020603050405020304" pitchFamily="18" charset="0"/>
                <a:cs typeface="Times New Roman" panose="02020603050405020304" pitchFamily="18" charset="0"/>
              </a:rPr>
              <a:t>боговидца</a:t>
            </a:r>
            <a:r>
              <a:rPr lang="ru-RU" sz="2400" dirty="0">
                <a:solidFill>
                  <a:srgbClr val="002060"/>
                </a:solidFill>
                <a:latin typeface="Times New Roman" panose="02020603050405020304" pitchFamily="18" charset="0"/>
                <a:cs typeface="Times New Roman" panose="02020603050405020304" pitchFamily="18" charset="0"/>
              </a:rPr>
              <a:t> Моисея Господь поведал: святы будьте, ибо свят Я Господь, Бог ваш (</a:t>
            </a:r>
            <a:r>
              <a:rPr lang="ru-RU" sz="2400" u="sng" dirty="0">
                <a:solidFill>
                  <a:srgbClr val="002060"/>
                </a:solidFill>
                <a:latin typeface="Times New Roman" panose="02020603050405020304" pitchFamily="18" charset="0"/>
                <a:cs typeface="Times New Roman" panose="02020603050405020304" pitchFamily="18" charset="0"/>
                <a:hlinkClick r:id="rId3"/>
              </a:rPr>
              <a:t>Лев. 19:2</a:t>
            </a:r>
            <a:r>
              <a:rPr lang="ru-RU" sz="2400" dirty="0">
                <a:solidFill>
                  <a:srgbClr val="002060"/>
                </a:solidFill>
                <a:latin typeface="Times New Roman" panose="02020603050405020304" pitchFamily="18" charset="0"/>
                <a:cs typeface="Times New Roman" panose="02020603050405020304" pitchFamily="18" charset="0"/>
              </a:rPr>
              <a:t>). Выведенный из египетского рабства еврейский народ после сорокалетнего странствования по Аравийской пустыне получил от Бога через пророка Моисея на горе </a:t>
            </a:r>
            <a:r>
              <a:rPr lang="ru-RU" sz="2400" dirty="0" err="1">
                <a:solidFill>
                  <a:srgbClr val="002060"/>
                </a:solidFill>
                <a:latin typeface="Times New Roman" panose="02020603050405020304" pitchFamily="18" charset="0"/>
                <a:cs typeface="Times New Roman" panose="02020603050405020304" pitchFamily="18" charset="0"/>
              </a:rPr>
              <a:t>Синай</a:t>
            </a:r>
            <a:r>
              <a:rPr lang="ru-RU" sz="2400" dirty="0">
                <a:solidFill>
                  <a:srgbClr val="002060"/>
                </a:solidFill>
                <a:latin typeface="Times New Roman" panose="02020603050405020304" pitchFamily="18" charset="0"/>
                <a:cs typeface="Times New Roman" panose="02020603050405020304" pitchFamily="18" charset="0"/>
              </a:rPr>
              <a:t> закон, кратко изложенный в десяти заповедях (декалог) (</a:t>
            </a:r>
            <a:r>
              <a:rPr lang="ru-RU" sz="2400" u="sng" dirty="0">
                <a:solidFill>
                  <a:srgbClr val="002060"/>
                </a:solidFill>
                <a:latin typeface="Times New Roman" panose="02020603050405020304" pitchFamily="18" charset="0"/>
                <a:cs typeface="Times New Roman" panose="02020603050405020304" pitchFamily="18" charset="0"/>
                <a:hlinkClick r:id="rId4"/>
              </a:rPr>
              <a:t>Исх. 20, 2–17</a:t>
            </a:r>
            <a:r>
              <a:rPr lang="ru-RU" sz="2400" dirty="0">
                <a:solidFill>
                  <a:srgbClr val="002060"/>
                </a:solidFill>
                <a:latin typeface="Times New Roman" panose="02020603050405020304" pitchFamily="18" charset="0"/>
                <a:cs typeface="Times New Roman" panose="02020603050405020304" pitchFamily="18" charset="0"/>
              </a:rPr>
              <a:t>). Смысл Моисеева закона состоял, прежде всего, в духовно-нравственном воспитательном значении. Закон устанавливал в жизни избранного Богом для Своего воплощения народа духовное начало – служение Богу, верность Завету, исполнение заповедей, послушание, веру в грядущего Мессию. </a:t>
            </a:r>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В </a:t>
            </a:r>
            <a:r>
              <a:rPr lang="ru-RU" sz="2400" dirty="0">
                <a:solidFill>
                  <a:srgbClr val="002060"/>
                </a:solidFill>
                <a:latin typeface="Times New Roman" panose="02020603050405020304" pitchFamily="18" charset="0"/>
                <a:cs typeface="Times New Roman" panose="02020603050405020304" pitchFamily="18" charset="0"/>
              </a:rPr>
              <a:t>Синайском законодательстве Господь изложил объективные нормы человеческой совести и дал, по сути, решение педагогической задачи духовного возрождения и развития человека, состоящее в добровольном – сыновьем – исполнении Божественных заповедей. Через Моисея Господь указал человеку на его бессилие перед «законом греха и смерти», дал возможность осознать, что согласие с волей Божией достижимо лишь на пути исповедания греха, в вере и уповании на спасение от Самого Бога, почему апостол Павел и смог сказать: закон был для нас </a:t>
            </a:r>
            <a:r>
              <a:rPr lang="ru-RU" sz="2400" dirty="0" err="1">
                <a:solidFill>
                  <a:srgbClr val="002060"/>
                </a:solidFill>
                <a:latin typeface="Times New Roman" panose="02020603050405020304" pitchFamily="18" charset="0"/>
                <a:cs typeface="Times New Roman" panose="02020603050405020304" pitchFamily="18" charset="0"/>
              </a:rPr>
              <a:t>детоводителем</a:t>
            </a:r>
            <a:r>
              <a:rPr lang="ru-RU" sz="2400" dirty="0">
                <a:solidFill>
                  <a:srgbClr val="002060"/>
                </a:solidFill>
                <a:latin typeface="Times New Roman" panose="02020603050405020304" pitchFamily="18" charset="0"/>
                <a:cs typeface="Times New Roman" panose="02020603050405020304" pitchFamily="18" charset="0"/>
              </a:rPr>
              <a:t> ко Христу, дабы нам оправдаться верою (</a:t>
            </a:r>
            <a:r>
              <a:rPr lang="ru-RU" sz="2400" u="sng" dirty="0" err="1">
                <a:solidFill>
                  <a:srgbClr val="002060"/>
                </a:solidFill>
                <a:latin typeface="Times New Roman" panose="02020603050405020304" pitchFamily="18" charset="0"/>
                <a:cs typeface="Times New Roman" panose="02020603050405020304" pitchFamily="18" charset="0"/>
                <a:hlinkClick r:id="rId5"/>
              </a:rPr>
              <a:t>Гал</a:t>
            </a:r>
            <a:r>
              <a:rPr lang="ru-RU" sz="2400" u="sng" dirty="0">
                <a:solidFill>
                  <a:srgbClr val="002060"/>
                </a:solidFill>
                <a:latin typeface="Times New Roman" panose="02020603050405020304" pitchFamily="18" charset="0"/>
                <a:cs typeface="Times New Roman" panose="02020603050405020304" pitchFamily="18" charset="0"/>
                <a:hlinkClick r:id="rId5"/>
              </a:rPr>
              <a:t>. 3:24</a:t>
            </a:r>
            <a:r>
              <a:rPr lang="ru-RU" sz="2400" dirty="0">
                <a:solidFill>
                  <a:srgbClr val="002060"/>
                </a:solidFill>
                <a:latin typeface="Times New Roman" panose="02020603050405020304" pitchFamily="18" charset="0"/>
                <a:cs typeface="Times New Roman" panose="02020603050405020304" pitchFamily="18" charset="0"/>
              </a:rPr>
              <a:t>).</a:t>
            </a:r>
          </a:p>
          <a:p>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39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2705" y="309716"/>
            <a:ext cx="9711907" cy="5601506"/>
          </a:xfrm>
        </p:spPr>
        <p:txBody>
          <a:bodyPr/>
          <a:lstStyle/>
          <a:p>
            <a:r>
              <a:rPr lang="ru-RU" dirty="0" smtClean="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В </a:t>
            </a:r>
            <a:r>
              <a:rPr lang="ru-RU" sz="2000" dirty="0">
                <a:solidFill>
                  <a:srgbClr val="002060"/>
                </a:solidFill>
                <a:latin typeface="Times New Roman" panose="02020603050405020304" pitchFamily="18" charset="0"/>
                <a:cs typeface="Times New Roman" panose="02020603050405020304" pitchFamily="18" charset="0"/>
              </a:rPr>
              <a:t>Синайском законодательстве Господь изложил объективные нормы человеческой совести и дал, по сути, решение педагогической задачи духовного возрождения и развития человека, состоящее в добровольном – сыновьем – исполнении Божественных заповедей. Через Моисея Господь указал человеку на его бессилие перед «законом греха и смерти», дал возможность осознать, что согласие с волей Божией достижимо лишь на пути исповедания греха, в вере и уповании на спасение от Самого Бога, почему апостол Павел и смог сказать: закон был для нас </a:t>
            </a:r>
            <a:r>
              <a:rPr lang="ru-RU" sz="2000" dirty="0" err="1">
                <a:solidFill>
                  <a:srgbClr val="002060"/>
                </a:solidFill>
                <a:latin typeface="Times New Roman" panose="02020603050405020304" pitchFamily="18" charset="0"/>
                <a:cs typeface="Times New Roman" panose="02020603050405020304" pitchFamily="18" charset="0"/>
              </a:rPr>
              <a:t>детоводителем</a:t>
            </a:r>
            <a:r>
              <a:rPr lang="ru-RU" sz="2000" dirty="0">
                <a:solidFill>
                  <a:srgbClr val="002060"/>
                </a:solidFill>
                <a:latin typeface="Times New Roman" panose="02020603050405020304" pitchFamily="18" charset="0"/>
                <a:cs typeface="Times New Roman" panose="02020603050405020304" pitchFamily="18" charset="0"/>
              </a:rPr>
              <a:t> ко Христу, дабы нам оправдаться верою (</a:t>
            </a:r>
            <a:r>
              <a:rPr lang="ru-RU" sz="2000" u="sng" dirty="0" err="1">
                <a:solidFill>
                  <a:srgbClr val="002060"/>
                </a:solidFill>
                <a:latin typeface="Times New Roman" panose="02020603050405020304" pitchFamily="18" charset="0"/>
                <a:cs typeface="Times New Roman" panose="02020603050405020304" pitchFamily="18" charset="0"/>
                <a:hlinkClick r:id="rId2"/>
              </a:rPr>
              <a:t>Гал</a:t>
            </a:r>
            <a:r>
              <a:rPr lang="ru-RU" sz="2000" u="sng" dirty="0">
                <a:solidFill>
                  <a:srgbClr val="002060"/>
                </a:solidFill>
                <a:latin typeface="Times New Roman" panose="02020603050405020304" pitchFamily="18" charset="0"/>
                <a:cs typeface="Times New Roman" panose="02020603050405020304" pitchFamily="18" charset="0"/>
                <a:hlinkClick r:id="rId2"/>
              </a:rPr>
              <a:t>. 3:24</a:t>
            </a:r>
            <a:r>
              <a:rPr lang="ru-RU" sz="2000" dirty="0">
                <a:solidFill>
                  <a:srgbClr val="002060"/>
                </a:solidFill>
                <a:latin typeface="Times New Roman" panose="02020603050405020304" pitchFamily="18" charset="0"/>
                <a:cs typeface="Times New Roman" panose="02020603050405020304" pitchFamily="18" charset="0"/>
              </a:rPr>
              <a:t>).</a:t>
            </a:r>
          </a:p>
          <a:p>
            <a:endParaRPr lang="ru-RU" dirty="0"/>
          </a:p>
        </p:txBody>
      </p:sp>
      <p:pic>
        <p:nvPicPr>
          <p:cNvPr id="6146" name="Picture 2" descr="https://you-toy.ru/upload/iblock/7a0/7a006365d865a0731aca58251e6b97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095" y="2934930"/>
            <a:ext cx="4890349" cy="374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01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75301"/>
          </a:xfrm>
        </p:spPr>
        <p:txBody>
          <a:bodyPr>
            <a:normAutofit fontScale="90000"/>
          </a:bodyPr>
          <a:lstStyle/>
          <a:p>
            <a:r>
              <a:rPr lang="ru-RU" b="1" dirty="0">
                <a:solidFill>
                  <a:srgbClr val="7030A0"/>
                </a:solidFill>
                <a:latin typeface="Times New Roman" panose="02020603050405020304" pitchFamily="18" charset="0"/>
                <a:cs typeface="Times New Roman" panose="02020603050405020304" pitchFamily="18" charset="0"/>
              </a:rPr>
              <a:t>Ребенка воспитывали в Боге и для Бога</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37674" y="1455821"/>
            <a:ext cx="11129210" cy="4455401"/>
          </a:xfrm>
        </p:spPr>
        <p:txBody>
          <a:bodyPr>
            <a:normAutofit/>
          </a:bodyPr>
          <a:lstStyle/>
          <a:p>
            <a:r>
              <a:rPr lang="ru-RU" dirty="0" smtClean="0"/>
              <a:t>      </a:t>
            </a:r>
            <a:r>
              <a:rPr lang="ru-RU" sz="2000" dirty="0" smtClean="0">
                <a:solidFill>
                  <a:srgbClr val="002060"/>
                </a:solidFill>
                <a:latin typeface="Times New Roman" panose="02020603050405020304" pitchFamily="18" charset="0"/>
                <a:cs typeface="Times New Roman" panose="02020603050405020304" pitchFamily="18" charset="0"/>
              </a:rPr>
              <a:t>Все </a:t>
            </a:r>
            <a:r>
              <a:rPr lang="ru-RU" sz="2000" dirty="0">
                <a:solidFill>
                  <a:srgbClr val="002060"/>
                </a:solidFill>
                <a:latin typeface="Times New Roman" panose="02020603050405020304" pitchFamily="18" charset="0"/>
                <a:cs typeface="Times New Roman" panose="02020603050405020304" pitchFamily="18" charset="0"/>
              </a:rPr>
              <a:t>ветхозаветное воспитание (образование) всецело основывалось на религиозных (духовных) началах, которые указывали цель воспитания и пути ее достижения. Человек в ветхозаветном воспитании, согласно с Божественным Откровением, понимался одновременно и как носитель образа Божия, и как носитель семени греха. Ребенка воспитывали в Боге и для Бога</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Разъяснение</a:t>
            </a:r>
            <a:r>
              <a:rPr lang="ru-RU" sz="2000" dirty="0">
                <a:solidFill>
                  <a:srgbClr val="002060"/>
                </a:solidFill>
                <a:latin typeface="Times New Roman" panose="02020603050405020304" pitchFamily="18" charset="0"/>
                <a:cs typeface="Times New Roman" panose="02020603050405020304" pitchFamily="18" charset="0"/>
              </a:rPr>
              <a:t>, уточнение задач </a:t>
            </a:r>
            <a:r>
              <a:rPr lang="ru-RU" sz="2000" dirty="0" smtClean="0">
                <a:solidFill>
                  <a:srgbClr val="002060"/>
                </a:solidFill>
                <a:latin typeface="Times New Roman" panose="02020603050405020304" pitchFamily="18" charset="0"/>
                <a:cs typeface="Times New Roman" panose="02020603050405020304" pitchFamily="18" charset="0"/>
              </a:rPr>
              <a:t>ветхозаветного</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воспитания содержится в книгах Ветхого Завета,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прежде </a:t>
            </a:r>
            <a:r>
              <a:rPr lang="ru-RU" sz="2000" dirty="0">
                <a:solidFill>
                  <a:srgbClr val="002060"/>
                </a:solidFill>
                <a:latin typeface="Times New Roman" panose="02020603050405020304" pitchFamily="18" charset="0"/>
                <a:cs typeface="Times New Roman" panose="02020603050405020304" pitchFamily="18" charset="0"/>
              </a:rPr>
              <a:t>всего Притчей Соломоновых и </a:t>
            </a:r>
            <a:r>
              <a:rPr lang="ru-RU" sz="2000" dirty="0" smtClean="0">
                <a:solidFill>
                  <a:srgbClr val="002060"/>
                </a:solidFill>
                <a:latin typeface="Times New Roman" panose="02020603050405020304" pitchFamily="18" charset="0"/>
                <a:cs typeface="Times New Roman" panose="02020603050405020304" pitchFamily="18" charset="0"/>
              </a:rPr>
              <a:t>Премудрости</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Иисуса, сына </a:t>
            </a:r>
            <a:r>
              <a:rPr lang="ru-RU" sz="2000" dirty="0" err="1">
                <a:solidFill>
                  <a:srgbClr val="002060"/>
                </a:solidFill>
                <a:latin typeface="Times New Roman" panose="02020603050405020304" pitchFamily="18" charset="0"/>
                <a:cs typeface="Times New Roman" panose="02020603050405020304" pitchFamily="18" charset="0"/>
              </a:rPr>
              <a:t>Сирахова</a:t>
            </a:r>
            <a:r>
              <a:rPr lang="ru-RU" sz="2000" dirty="0">
                <a:solidFill>
                  <a:srgbClr val="002060"/>
                </a:solidFill>
                <a:latin typeface="Times New Roman" panose="02020603050405020304" pitchFamily="18" charset="0"/>
                <a:cs typeface="Times New Roman" panose="02020603050405020304" pitchFamily="18" charset="0"/>
              </a:rPr>
              <a:t>. Эти книги указывают на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общие </a:t>
            </a:r>
            <a:r>
              <a:rPr lang="ru-RU" sz="2000" dirty="0">
                <a:solidFill>
                  <a:srgbClr val="002060"/>
                </a:solidFill>
                <a:latin typeface="Times New Roman" panose="02020603050405020304" pitchFamily="18" charset="0"/>
                <a:cs typeface="Times New Roman" panose="02020603050405020304" pitchFamily="18" charset="0"/>
              </a:rPr>
              <a:t>начала духовного развития человека: цель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воспитания </a:t>
            </a:r>
            <a:r>
              <a:rPr lang="ru-RU" sz="2000" dirty="0">
                <a:solidFill>
                  <a:srgbClr val="002060"/>
                </a:solidFill>
                <a:latin typeface="Times New Roman" panose="02020603050405020304" pitchFamily="18" charset="0"/>
                <a:cs typeface="Times New Roman" panose="02020603050405020304" pitchFamily="18" charset="0"/>
              </a:rPr>
              <a:t>– обретение духовного разума, </a:t>
            </a: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премудрости</a:t>
            </a:r>
            <a:r>
              <a:rPr lang="ru-RU" sz="2000" dirty="0">
                <a:solidFill>
                  <a:srgbClr val="002060"/>
                </a:solidFill>
                <a:latin typeface="Times New Roman" panose="02020603050405020304" pitchFamily="18" charset="0"/>
                <a:cs typeface="Times New Roman" panose="02020603050405020304" pitchFamily="18" charset="0"/>
              </a:rPr>
              <a:t>; основа премудрости – страх Божий</a:t>
            </a:r>
            <a:r>
              <a:rPr lang="ru-RU" sz="2000" dirty="0" smtClean="0">
                <a:solidFill>
                  <a:srgbClr val="002060"/>
                </a:solidFill>
                <a:latin typeface="Times New Roman" panose="02020603050405020304" pitchFamily="18" charset="0"/>
                <a:cs typeface="Times New Roman" panose="02020603050405020304" pitchFamily="18" charset="0"/>
              </a:rPr>
              <a:t>;</a:t>
            </a:r>
          </a:p>
          <a:p>
            <a:pPr marL="0" indent="0">
              <a:lnSpc>
                <a:spcPct val="110000"/>
              </a:lnSpc>
              <a:spcBef>
                <a:spcPts val="0"/>
              </a:spcBef>
              <a:buNone/>
            </a:pP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основной принцип воспитания – послушание.</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65" y="2728452"/>
            <a:ext cx="5294292" cy="412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68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8169" y="624110"/>
            <a:ext cx="9916444" cy="831711"/>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Сердце человека – центр духовной жизни</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68642" y="1455821"/>
            <a:ext cx="9735970" cy="4455401"/>
          </a:xfrm>
        </p:spPr>
        <p:txBody>
          <a:bodyPr/>
          <a:lstStyle/>
          <a:p>
            <a:r>
              <a:rPr lang="ru-RU" sz="2000" dirty="0" smtClean="0">
                <a:solidFill>
                  <a:srgbClr val="002060"/>
                </a:solidFill>
                <a:latin typeface="Times New Roman" panose="02020603050405020304" pitchFamily="18" charset="0"/>
                <a:cs typeface="Times New Roman" panose="02020603050405020304" pitchFamily="18" charset="0"/>
              </a:rPr>
              <a:t>     Самым </a:t>
            </a:r>
            <a:r>
              <a:rPr lang="ru-RU" sz="2000" dirty="0">
                <a:solidFill>
                  <a:srgbClr val="002060"/>
                </a:solidFill>
                <a:latin typeface="Times New Roman" panose="02020603050405020304" pitchFamily="18" charset="0"/>
                <a:cs typeface="Times New Roman" panose="02020603050405020304" pitchFamily="18" charset="0"/>
              </a:rPr>
              <a:t>важным объектом педагогического воздействия премудрый Соломон считал сердце человека – центр духовной жизни: Сын мой! если сердце твое будет мудро, то порадуется и мое сердце. Да не завидует сердце твое грешникам, но да пребудет оно во все дни в страхе Господнем. Слушай, сын мой, и будь мудр, и направляй сердце твое на прямой путь. Отдай сердце твое мне, и глаза твои да наблюдают пути мои (</a:t>
            </a:r>
            <a:r>
              <a:rPr lang="ru-RU" sz="2000" u="sng" dirty="0">
                <a:solidFill>
                  <a:srgbClr val="002060"/>
                </a:solidFill>
                <a:latin typeface="Times New Roman" panose="02020603050405020304" pitchFamily="18" charset="0"/>
                <a:cs typeface="Times New Roman" panose="02020603050405020304" pitchFamily="18" charset="0"/>
                <a:hlinkClick r:id="rId2"/>
              </a:rPr>
              <a:t>Притч. 23, 15, 17, 19, 26</a:t>
            </a:r>
            <a:r>
              <a:rPr lang="ru-RU" sz="2000" dirty="0">
                <a:solidFill>
                  <a:srgbClr val="002060"/>
                </a:solidFill>
                <a:latin typeface="Times New Roman" panose="02020603050405020304" pitchFamily="18" charset="0"/>
                <a:cs typeface="Times New Roman" panose="02020603050405020304" pitchFamily="18" charset="0"/>
              </a:rPr>
              <a:t>). Господь ждет не формального исполнения дел закона, но сердечного обращения к нему человека, искренне кающегося в своих грехах.</a:t>
            </a:r>
          </a:p>
          <a:p>
            <a:endParaRPr lang="ru-R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084" y="3701025"/>
            <a:ext cx="4440494" cy="296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486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68642" y="613611"/>
            <a:ext cx="9735970" cy="5297611"/>
          </a:xfrm>
        </p:spPr>
        <p:txBody>
          <a:bodyPr/>
          <a:lstStyle/>
          <a:p>
            <a:r>
              <a:rPr lang="ru-RU" sz="2000" dirty="0" smtClean="0">
                <a:solidFill>
                  <a:srgbClr val="002060"/>
                </a:solidFill>
                <a:latin typeface="Times New Roman" panose="02020603050405020304" pitchFamily="18" charset="0"/>
                <a:cs typeface="Times New Roman" panose="02020603050405020304" pitchFamily="18" charset="0"/>
              </a:rPr>
              <a:t>       Вся </a:t>
            </a:r>
            <a:r>
              <a:rPr lang="ru-RU" sz="2000" dirty="0">
                <a:solidFill>
                  <a:srgbClr val="002060"/>
                </a:solidFill>
                <a:latin typeface="Times New Roman" panose="02020603050405020304" pitchFamily="18" charset="0"/>
                <a:cs typeface="Times New Roman" panose="02020603050405020304" pitchFamily="18" charset="0"/>
              </a:rPr>
              <a:t>ветхозаветная священная история Израиля – духовное воспитание и развитие древнееврейского народа, подготовка его к принятию воплощенного Спасителя. С одной стороны, еврейский народ исполнил свое божественное, мессианское предназначение, ибо из него явился миру Христос. С другой стороны, со временем, отчасти под влиянием объективных причин, в жизни еврейского народа произошла утрата самого идеала духовного воспитания: им стала служить не благоговейная преданность Богу, коренящаяся в сердце человека, – страх Божий, – как было прежде, а особая </a:t>
            </a:r>
            <a:r>
              <a:rPr lang="ru-RU" sz="2000" dirty="0" err="1">
                <a:solidFill>
                  <a:srgbClr val="002060"/>
                </a:solidFill>
                <a:latin typeface="Times New Roman" panose="02020603050405020304" pitchFamily="18" charset="0"/>
                <a:cs typeface="Times New Roman" panose="02020603050405020304" pitchFamily="18" charset="0"/>
              </a:rPr>
              <a:t>законническая</a:t>
            </a:r>
            <a:r>
              <a:rPr lang="ru-RU" sz="2000" dirty="0">
                <a:solidFill>
                  <a:srgbClr val="002060"/>
                </a:solidFill>
                <a:latin typeface="Times New Roman" panose="02020603050405020304" pitchFamily="18" charset="0"/>
                <a:cs typeface="Times New Roman" panose="02020603050405020304" pitchFamily="18" charset="0"/>
              </a:rPr>
              <a:t> праведность, разработанная фарисеями и законниками применительно ко всевозможным жизненным ситуациям и имевшая характер многочисленных предписаний, бывшая достоянием исключительно ума (а не сердца) и </a:t>
            </a:r>
            <a:r>
              <a:rPr lang="ru-RU" sz="2000" dirty="0" err="1">
                <a:solidFill>
                  <a:srgbClr val="002060"/>
                </a:solidFill>
                <a:latin typeface="Times New Roman" panose="02020603050405020304" pitchFamily="18" charset="0"/>
                <a:cs typeface="Times New Roman" panose="02020603050405020304" pitchFamily="18" charset="0"/>
              </a:rPr>
              <a:t>приобретавшаяся</a:t>
            </a:r>
            <a:r>
              <a:rPr lang="ru-RU" sz="2000" dirty="0">
                <a:solidFill>
                  <a:srgbClr val="002060"/>
                </a:solidFill>
                <a:latin typeface="Times New Roman" panose="02020603050405020304" pitchFamily="18" charset="0"/>
                <a:cs typeface="Times New Roman" panose="02020603050405020304" pitchFamily="18" charset="0"/>
              </a:rPr>
              <a:t> путем длительного изучения всех норм закона. Живое религиозное чувство оказалось вытесненным поклонением букве и обряду, в результате чего Христос Бог, ожиданием Которого жила ветхозаветная Церковь, когда, в точном соответствии с ветхозаветными пророчествами, явился на землю, был иудеями отвержен, а Божье избранничество перешло на сынов </a:t>
            </a:r>
            <a:r>
              <a:rPr lang="ru-RU" sz="2000" dirty="0" err="1">
                <a:solidFill>
                  <a:srgbClr val="002060"/>
                </a:solidFill>
                <a:latin typeface="Times New Roman" panose="02020603050405020304" pitchFamily="18" charset="0"/>
                <a:cs typeface="Times New Roman" panose="02020603050405020304" pitchFamily="18" charset="0"/>
              </a:rPr>
              <a:t>Авраамовых</a:t>
            </a:r>
            <a:r>
              <a:rPr lang="ru-RU" sz="2000" dirty="0">
                <a:solidFill>
                  <a:srgbClr val="002060"/>
                </a:solidFill>
                <a:latin typeface="Times New Roman" panose="02020603050405020304" pitchFamily="18" charset="0"/>
                <a:cs typeface="Times New Roman" panose="02020603050405020304" pitchFamily="18" charset="0"/>
              </a:rPr>
              <a:t> не по плоти, но по духу – на православных христиан.</a:t>
            </a:r>
          </a:p>
          <a:p>
            <a:endParaRPr lang="ru-RU" dirty="0"/>
          </a:p>
        </p:txBody>
      </p:sp>
    </p:spTree>
    <p:extLst>
      <p:ext uri="{BB962C8B-B14F-4D97-AF65-F5344CB8AC3E}">
        <p14:creationId xmlns:p14="http://schemas.microsoft.com/office/powerpoint/2010/main" val="3027724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084374"/>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Духовное развитие как цель новозаветной педагогики</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16768" y="1708484"/>
            <a:ext cx="9687844" cy="4202738"/>
          </a:xfrm>
        </p:spPr>
        <p:txBody>
          <a:bodyPr>
            <a:noAutofit/>
          </a:bodyPr>
          <a:lstStyle/>
          <a:p>
            <a:r>
              <a:rPr lang="ru-RU" sz="2000" dirty="0" smtClean="0">
                <a:solidFill>
                  <a:srgbClr val="002060"/>
                </a:solidFill>
                <a:latin typeface="Times New Roman" panose="02020603050405020304" pitchFamily="18" charset="0"/>
                <a:cs typeface="Times New Roman" panose="02020603050405020304" pitchFamily="18" charset="0"/>
              </a:rPr>
              <a:t>      Искупительный </a:t>
            </a:r>
            <a:r>
              <a:rPr lang="ru-RU" sz="2000" dirty="0">
                <a:solidFill>
                  <a:srgbClr val="002060"/>
                </a:solidFill>
                <a:latin typeface="Times New Roman" panose="02020603050405020304" pitchFamily="18" charset="0"/>
                <a:cs typeface="Times New Roman" panose="02020603050405020304" pitchFamily="18" charset="0"/>
              </a:rPr>
              <a:t>подвиг Иисуса Христа связывается с конечной целью, поставленной перед тварью, а именно: соединение человека с Богом. Как это соединение осуществлено в Божественном Лице Сына – Бога, ставшего человеком, так нужно, чтобы оно осуществилось и в каждой человеческой личности, то есть чтобы каждый человек стал богом по благодати, или, по выражению св. апостола Петра, причастником Божеского естества (</a:t>
            </a:r>
            <a:r>
              <a:rPr lang="ru-RU" sz="2000" u="sng" dirty="0">
                <a:solidFill>
                  <a:srgbClr val="002060"/>
                </a:solidFill>
                <a:latin typeface="Times New Roman" panose="02020603050405020304" pitchFamily="18" charset="0"/>
                <a:cs typeface="Times New Roman" panose="02020603050405020304" pitchFamily="18" charset="0"/>
                <a:hlinkClick r:id="rId2"/>
              </a:rPr>
              <a:t>2Пет. 1:4</a:t>
            </a:r>
            <a:r>
              <a:rPr lang="ru-RU" sz="2000" dirty="0">
                <a:solidFill>
                  <a:srgbClr val="002060"/>
                </a:solidFill>
                <a:latin typeface="Times New Roman" panose="02020603050405020304" pitchFamily="18" charset="0"/>
                <a:cs typeface="Times New Roman" panose="02020603050405020304" pitchFamily="18" charset="0"/>
              </a:rPr>
              <a:t>). Во времена Нового Завета целью жизни человека, определенной Господом, стало соединение с Богом, </a:t>
            </a:r>
            <a:r>
              <a:rPr lang="ru-RU" sz="2000" dirty="0" err="1">
                <a:solidFill>
                  <a:srgbClr val="002060"/>
                </a:solidFill>
                <a:latin typeface="Times New Roman" panose="02020603050405020304" pitchFamily="18" charset="0"/>
                <a:cs typeface="Times New Roman" panose="02020603050405020304" pitchFamily="18" charset="0"/>
              </a:rPr>
              <a:t>обожение</a:t>
            </a:r>
            <a:r>
              <a:rPr lang="ru-RU" sz="2000" dirty="0">
                <a:solidFill>
                  <a:srgbClr val="002060"/>
                </a:solidFill>
                <a:latin typeface="Times New Roman" panose="02020603050405020304" pitchFamily="18" charset="0"/>
                <a:cs typeface="Times New Roman" panose="02020603050405020304" pitchFamily="18" charset="0"/>
              </a:rPr>
              <a:t>. Сам Спаситель выразил цель и назначение человеческой жизни словами: Будьте совершенны, как совершен Отец ваш небесный (</a:t>
            </a:r>
            <a:r>
              <a:rPr lang="ru-RU" sz="2000" u="sng" dirty="0">
                <a:solidFill>
                  <a:srgbClr val="002060"/>
                </a:solidFill>
                <a:latin typeface="Times New Roman" panose="02020603050405020304" pitchFamily="18" charset="0"/>
                <a:cs typeface="Times New Roman" panose="02020603050405020304" pitchFamily="18" charset="0"/>
                <a:hlinkClick r:id="rId3"/>
              </a:rPr>
              <a:t>Мф. 5:48</a:t>
            </a:r>
            <a:r>
              <a:rPr lang="ru-RU" sz="2000" dirty="0">
                <a:solidFill>
                  <a:srgbClr val="002060"/>
                </a:solidFill>
                <a:latin typeface="Times New Roman" panose="02020603050405020304" pitchFamily="18" charset="0"/>
                <a:cs typeface="Times New Roman" panose="02020603050405020304" pitchFamily="18" charset="0"/>
              </a:rPr>
              <a:t>). В этой истине христианства содержится оправдание и признание достоинства каждой человеческой личности. Господь Иисус Христос даровал нам вечный идеал воспитания: «Каждый христианин должен, с учетом врожденных способностей, стараться уподобиться Христу, то есть победить в себе своекорыстную природу и образовать из себя свободную личность, стоящую в сознательных и разумных отношения к Богу, людям и природе.</a:t>
            </a:r>
          </a:p>
        </p:txBody>
      </p:sp>
    </p:spTree>
    <p:extLst>
      <p:ext uri="{BB962C8B-B14F-4D97-AF65-F5344CB8AC3E}">
        <p14:creationId xmlns:p14="http://schemas.microsoft.com/office/powerpoint/2010/main" val="156625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2826" y="294968"/>
            <a:ext cx="9911786" cy="6307086"/>
          </a:xfrm>
        </p:spPr>
        <p:txBody>
          <a:bodyPr>
            <a:normAutofit fontScale="85000" lnSpcReduction="20000"/>
          </a:bodyPr>
          <a:lstStyle/>
          <a:p>
            <a:pPr marL="0" indent="0">
              <a:lnSpc>
                <a:spcPct val="120000"/>
              </a:lnSpc>
              <a:spcBef>
                <a:spcPts val="0"/>
              </a:spcBef>
              <a:buNone/>
            </a:pPr>
            <a:r>
              <a:rPr lang="ru-RU" sz="2400" dirty="0">
                <a:solidFill>
                  <a:srgbClr val="002060"/>
                </a:solidFill>
                <a:latin typeface="Times New Roman" panose="02020603050405020304" pitchFamily="18" charset="0"/>
                <a:cs typeface="Times New Roman" panose="02020603050405020304" pitchFamily="18" charset="0"/>
              </a:rPr>
              <a:t>Это требование Христос осуществил в своей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жизни </a:t>
            </a:r>
            <a:r>
              <a:rPr lang="ru-RU" sz="2400" dirty="0">
                <a:solidFill>
                  <a:srgbClr val="002060"/>
                </a:solidFill>
                <a:latin typeface="Times New Roman" panose="02020603050405020304" pitchFamily="18" charset="0"/>
                <a:cs typeface="Times New Roman" panose="02020603050405020304" pitchFamily="18" charset="0"/>
              </a:rPr>
              <a:t>и утвердил примером как истинный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Учитель </a:t>
            </a:r>
            <a:r>
              <a:rPr lang="ru-RU" sz="2400" dirty="0">
                <a:solidFill>
                  <a:srgbClr val="002060"/>
                </a:solidFill>
                <a:latin typeface="Times New Roman" panose="02020603050405020304" pitchFamily="18" charset="0"/>
                <a:cs typeface="Times New Roman" panose="02020603050405020304" pitchFamily="18" charset="0"/>
              </a:rPr>
              <a:t>и Воспитатель. Он открыл миру, что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Бог </a:t>
            </a:r>
            <a:r>
              <a:rPr lang="ru-RU" sz="2400" dirty="0">
                <a:solidFill>
                  <a:srgbClr val="002060"/>
                </a:solidFill>
                <a:latin typeface="Times New Roman" panose="02020603050405020304" pitchFamily="18" charset="0"/>
                <a:cs typeface="Times New Roman" panose="02020603050405020304" pitchFamily="18" charset="0"/>
              </a:rPr>
              <a:t>есть Дух, которому и </a:t>
            </a:r>
            <a:r>
              <a:rPr lang="ru-RU" sz="2400" dirty="0" smtClean="0">
                <a:solidFill>
                  <a:srgbClr val="002060"/>
                </a:solidFill>
                <a:latin typeface="Times New Roman" panose="02020603050405020304" pitchFamily="18" charset="0"/>
                <a:cs typeface="Times New Roman" panose="02020603050405020304" pitchFamily="18" charset="0"/>
              </a:rPr>
              <a:t>поклоняться</a:t>
            </a: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необходимо духом и истиною, возвестил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истину</a:t>
            </a:r>
            <a:r>
              <a:rPr lang="ru-RU" sz="2400" dirty="0">
                <a:solidFill>
                  <a:srgbClr val="002060"/>
                </a:solidFill>
                <a:latin typeface="Times New Roman" panose="02020603050405020304" pitchFamily="18" charset="0"/>
                <a:cs typeface="Times New Roman" panose="02020603050405020304" pitchFamily="18" charset="0"/>
              </a:rPr>
              <a:t>, что Бог живет в человеке по мере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подчинения </a:t>
            </a:r>
            <a:r>
              <a:rPr lang="ru-RU" sz="2400" dirty="0">
                <a:solidFill>
                  <a:srgbClr val="002060"/>
                </a:solidFill>
                <a:latin typeface="Times New Roman" panose="02020603050405020304" pitchFamily="18" charset="0"/>
                <a:cs typeface="Times New Roman" panose="02020603050405020304" pitchFamily="18" charset="0"/>
              </a:rPr>
              <a:t>и согласования его воли с </a:t>
            </a:r>
            <a:r>
              <a:rPr lang="ru-RU" sz="2400" dirty="0" smtClean="0">
                <a:solidFill>
                  <a:srgbClr val="002060"/>
                </a:solidFill>
                <a:latin typeface="Times New Roman" panose="02020603050405020304" pitchFamily="18" charset="0"/>
                <a:cs typeface="Times New Roman" panose="02020603050405020304" pitchFamily="18" charset="0"/>
              </a:rPr>
              <a:t>волею</a:t>
            </a: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Бога. В учении и делах Совершеннейшего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Учителя </a:t>
            </a:r>
            <a:r>
              <a:rPr lang="ru-RU" sz="2400" dirty="0">
                <a:solidFill>
                  <a:srgbClr val="002060"/>
                </a:solidFill>
                <a:latin typeface="Times New Roman" panose="02020603050405020304" pitchFamily="18" charset="0"/>
                <a:cs typeface="Times New Roman" panose="02020603050405020304" pitchFamily="18" charset="0"/>
              </a:rPr>
              <a:t>заключаются все вечные основы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педагогики</a:t>
            </a:r>
            <a:r>
              <a:rPr lang="ru-RU" sz="2400" dirty="0">
                <a:solidFill>
                  <a:srgbClr val="002060"/>
                </a:solidFill>
                <a:latin typeface="Times New Roman" panose="02020603050405020304" pitchFamily="18" charset="0"/>
                <a:cs typeface="Times New Roman" panose="02020603050405020304" pitchFamily="18" charset="0"/>
              </a:rPr>
              <a:t>» [45]. Только воспитание духа,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духовное </a:t>
            </a:r>
            <a:r>
              <a:rPr lang="ru-RU" sz="2400" dirty="0">
                <a:solidFill>
                  <a:srgbClr val="002060"/>
                </a:solidFill>
                <a:latin typeface="Times New Roman" panose="02020603050405020304" pitchFamily="18" charset="0"/>
                <a:cs typeface="Times New Roman" panose="02020603050405020304" pitchFamily="18" charset="0"/>
              </a:rPr>
              <a:t>развитие имеет в глазах Спасителя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существенное </a:t>
            </a:r>
            <a:r>
              <a:rPr lang="ru-RU" sz="2400" dirty="0">
                <a:solidFill>
                  <a:srgbClr val="002060"/>
                </a:solidFill>
                <a:latin typeface="Times New Roman" panose="02020603050405020304" pitchFamily="18" charset="0"/>
                <a:cs typeface="Times New Roman" panose="02020603050405020304" pitchFamily="18" charset="0"/>
              </a:rPr>
              <a:t>значение: Ищите прежде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Царства Божия </a:t>
            </a:r>
            <a:r>
              <a:rPr lang="ru-RU" sz="2400" dirty="0">
                <a:solidFill>
                  <a:srgbClr val="002060"/>
                </a:solidFill>
                <a:latin typeface="Times New Roman" panose="02020603050405020304" pitchFamily="18" charset="0"/>
                <a:cs typeface="Times New Roman" panose="02020603050405020304" pitchFamily="18" charset="0"/>
              </a:rPr>
              <a:t>и правды Его, и это все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(земное)приложится </a:t>
            </a:r>
            <a:r>
              <a:rPr lang="ru-RU" sz="2400" dirty="0">
                <a:solidFill>
                  <a:srgbClr val="002060"/>
                </a:solidFill>
                <a:latin typeface="Times New Roman" panose="02020603050405020304" pitchFamily="18" charset="0"/>
                <a:cs typeface="Times New Roman" panose="02020603050405020304" pitchFamily="18" charset="0"/>
              </a:rPr>
              <a:t>вам (</a:t>
            </a:r>
            <a:r>
              <a:rPr lang="ru-RU" sz="2400" u="sng" dirty="0">
                <a:solidFill>
                  <a:srgbClr val="002060"/>
                </a:solidFill>
                <a:latin typeface="Times New Roman" panose="02020603050405020304" pitchFamily="18" charset="0"/>
                <a:cs typeface="Times New Roman" panose="02020603050405020304" pitchFamily="18" charset="0"/>
                <a:hlinkClick r:id="rId2"/>
              </a:rPr>
              <a:t>Мф. 6:33</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ибо</a:t>
            </a: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какая польза </a:t>
            </a:r>
            <a:r>
              <a:rPr lang="ru-RU" sz="2400" dirty="0" smtClean="0">
                <a:solidFill>
                  <a:srgbClr val="002060"/>
                </a:solidFill>
                <a:latin typeface="Times New Roman" panose="02020603050405020304" pitchFamily="18" charset="0"/>
                <a:cs typeface="Times New Roman" panose="02020603050405020304" pitchFamily="18" charset="0"/>
              </a:rPr>
              <a:t>человеку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если </a:t>
            </a:r>
            <a:r>
              <a:rPr lang="ru-RU" sz="2400" dirty="0">
                <a:solidFill>
                  <a:srgbClr val="002060"/>
                </a:solidFill>
                <a:latin typeface="Times New Roman" panose="02020603050405020304" pitchFamily="18" charset="0"/>
                <a:cs typeface="Times New Roman" panose="02020603050405020304" pitchFamily="18" charset="0"/>
              </a:rPr>
              <a:t>он приобретет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весь </a:t>
            </a:r>
            <a:r>
              <a:rPr lang="ru-RU" sz="2400" dirty="0">
                <a:solidFill>
                  <a:srgbClr val="002060"/>
                </a:solidFill>
                <a:latin typeface="Times New Roman" panose="02020603050405020304" pitchFamily="18" charset="0"/>
                <a:cs typeface="Times New Roman" panose="02020603050405020304" pitchFamily="18" charset="0"/>
              </a:rPr>
              <a:t>мир, а душе своей </a:t>
            </a:r>
            <a:r>
              <a:rPr lang="ru-RU" sz="2400" dirty="0" smtClean="0">
                <a:solidFill>
                  <a:srgbClr val="002060"/>
                </a:solidFill>
                <a:latin typeface="Times New Roman" panose="02020603050405020304" pitchFamily="18" charset="0"/>
                <a:cs typeface="Times New Roman" panose="02020603050405020304" pitchFamily="18" charset="0"/>
              </a:rPr>
              <a:t>повредит</a:t>
            </a:r>
            <a:r>
              <a:rPr lang="ru-RU" sz="2400" dirty="0">
                <a:solidFill>
                  <a:srgbClr val="002060"/>
                </a:solidFill>
                <a:latin typeface="Times New Roman" panose="02020603050405020304" pitchFamily="18" charset="0"/>
                <a:cs typeface="Times New Roman" panose="02020603050405020304" pitchFamily="18" charset="0"/>
              </a:rPr>
              <a:t>?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u="sng" dirty="0">
                <a:solidFill>
                  <a:srgbClr val="002060"/>
                </a:solidFill>
                <a:latin typeface="Times New Roman" panose="02020603050405020304" pitchFamily="18" charset="0"/>
                <a:cs typeface="Times New Roman" panose="02020603050405020304" pitchFamily="18" charset="0"/>
                <a:hlinkClick r:id="rId3"/>
              </a:rPr>
              <a:t>Мф. 16:26</a:t>
            </a:r>
            <a:r>
              <a:rPr lang="ru-RU" sz="2400" dirty="0">
                <a:solidFill>
                  <a:srgbClr val="002060"/>
                </a:solidFill>
                <a:latin typeface="Times New Roman" panose="02020603050405020304" pitchFamily="18" charset="0"/>
                <a:cs typeface="Times New Roman" panose="02020603050405020304" pitchFamily="18" charset="0"/>
              </a:rPr>
              <a:t>). Царствие Божие не пища и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питие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но </a:t>
            </a:r>
            <a:r>
              <a:rPr lang="ru-RU" sz="2400" dirty="0">
                <a:solidFill>
                  <a:srgbClr val="002060"/>
                </a:solidFill>
                <a:latin typeface="Times New Roman" panose="02020603050405020304" pitchFamily="18" charset="0"/>
                <a:cs typeface="Times New Roman" panose="02020603050405020304" pitchFamily="18" charset="0"/>
              </a:rPr>
              <a:t>праведность и мир и радость во </a:t>
            </a: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2400" dirty="0" smtClean="0">
                <a:solidFill>
                  <a:srgbClr val="002060"/>
                </a:solidFill>
                <a:latin typeface="Times New Roman" panose="02020603050405020304" pitchFamily="18" charset="0"/>
                <a:cs typeface="Times New Roman" panose="02020603050405020304" pitchFamily="18" charset="0"/>
              </a:rPr>
              <a:t>Святом Духе </a:t>
            </a:r>
            <a:r>
              <a:rPr lang="ru-RU" sz="2400" dirty="0">
                <a:solidFill>
                  <a:srgbClr val="002060"/>
                </a:solidFill>
                <a:latin typeface="Times New Roman" panose="02020603050405020304" pitchFamily="18" charset="0"/>
                <a:cs typeface="Times New Roman" panose="02020603050405020304" pitchFamily="18" charset="0"/>
              </a:rPr>
              <a:t>(</a:t>
            </a:r>
            <a:r>
              <a:rPr lang="ru-RU" sz="2400" u="sng" dirty="0">
                <a:solidFill>
                  <a:srgbClr val="002060"/>
                </a:solidFill>
                <a:latin typeface="Times New Roman" panose="02020603050405020304" pitchFamily="18" charset="0"/>
                <a:cs typeface="Times New Roman" panose="02020603050405020304" pitchFamily="18" charset="0"/>
                <a:hlinkClick r:id="rId4"/>
              </a:rPr>
              <a:t>Рим. 14:17</a:t>
            </a:r>
            <a:r>
              <a:rPr lang="ru-RU" sz="2400" dirty="0">
                <a:solidFill>
                  <a:srgbClr val="002060"/>
                </a:solidFill>
                <a:latin typeface="Times New Roman" panose="02020603050405020304" pitchFamily="18" charset="0"/>
                <a:cs typeface="Times New Roman" panose="02020603050405020304" pitchFamily="18" charset="0"/>
              </a:rPr>
              <a:t>).</a:t>
            </a:r>
          </a:p>
          <a:p>
            <a:endParaRPr lang="ru-RU"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32" y="280018"/>
            <a:ext cx="4605646" cy="632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82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92925" y="624110"/>
            <a:ext cx="8911687" cy="1569660"/>
          </a:xfrm>
          <a:prstGeom prst="rect">
            <a:avLst/>
          </a:prstGeom>
        </p:spPr>
        <p:txBody>
          <a:bodyPr wrap="square">
            <a:spAutoFit/>
          </a:bodyPr>
          <a:lstStyle/>
          <a:p>
            <a:pPr algn="ctr"/>
            <a:r>
              <a:rPr lang="ru-RU" sz="3200" b="1" dirty="0" smtClean="0">
                <a:solidFill>
                  <a:srgbClr val="7030A0"/>
                </a:solidFill>
                <a:latin typeface="Times New Roman" panose="02020603050405020304" pitchFamily="18" charset="0"/>
                <a:cs typeface="Times New Roman" panose="02020603050405020304" pitchFamily="18" charset="0"/>
              </a:rPr>
              <a:t>Антропологические </a:t>
            </a:r>
            <a:r>
              <a:rPr lang="ru-RU" sz="3200" b="1" dirty="0">
                <a:solidFill>
                  <a:srgbClr val="7030A0"/>
                </a:solidFill>
                <a:latin typeface="Times New Roman" panose="02020603050405020304" pitchFamily="18" charset="0"/>
                <a:cs typeface="Times New Roman" panose="02020603050405020304" pitchFamily="18" charset="0"/>
              </a:rPr>
              <a:t>представления православия дают абсолютные ориентиры в исследовании человеческой личности. </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4138" y="2358971"/>
            <a:ext cx="6397309" cy="357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2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192505"/>
            <a:ext cx="9675812" cy="1710037"/>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В чем состоит православное понимание свободы личности человека?</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Либерально-гуманистическое понимание свободы личности</a:t>
            </a:r>
            <a:br>
              <a:rPr lang="ru-RU" sz="3100" i="1" dirty="0">
                <a:latin typeface="Times New Roman" panose="02020603050405020304" pitchFamily="18" charset="0"/>
                <a:cs typeface="Times New Roman" panose="02020603050405020304" pitchFamily="18" charset="0"/>
              </a:rPr>
            </a:br>
            <a:endParaRPr lang="ru-RU" sz="3100"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7359" y="1902542"/>
            <a:ext cx="11333746" cy="4008680"/>
          </a:xfrm>
        </p:spPr>
        <p:txBody>
          <a:bodyPr>
            <a:noAutofit/>
          </a:bodyPr>
          <a:lstStyle/>
          <a:p>
            <a:pPr algn="just"/>
            <a:r>
              <a:rPr lang="ru-RU" sz="2000" dirty="0">
                <a:solidFill>
                  <a:srgbClr val="002060"/>
                </a:solidFill>
                <a:latin typeface="Times New Roman" panose="02020603050405020304" pitchFamily="18" charset="0"/>
                <a:cs typeface="Times New Roman" panose="02020603050405020304" pitchFamily="18" charset="0"/>
              </a:rPr>
              <a:t>Православное понимание свободы личности человека принципиально отличается от понимания либерально-демократического, гуманистического. Либерализм-гуманизм смотрит на человека как на продукт эволюции, как на некое животное с набором психофизиологических (душевно-телесных) потребностей, формирующих его поведение. Эти потребности принимаются в гуманизме за выражение фундаментальной сущности человека, и поэтому они определяют его ценности, по сути своей, обслуживающие эти потребности. Любые ограничения потребностей человека духовного (то есть религиозного) характера признаются при этом противоестественными, а потому вредными. Понимая при этом, чем грозит разрушительность, свойственная стихийной человеческой природе, либерализм возводит на необычайную высоту юридический закон, который призван охранять человека по принципу «свобода внешнего поведения одного человека не должна ограничивать свободу другого». Однако в декларировании либерализмом права абсолютной свободы скрыта циничная ложь, ибо реальность превращает вышеназванный принцип в утопический призыв, способный лишь развратить человека таким пониманием ничем не ограниченной «свободы» [46]. </a:t>
            </a:r>
          </a:p>
          <a:p>
            <a:pPr marL="0" indent="0" algn="r">
              <a:buNone/>
            </a:pPr>
            <a:r>
              <a:rPr lang="ru-RU" dirty="0" err="1" smtClean="0">
                <a:solidFill>
                  <a:srgbClr val="002060"/>
                </a:solidFill>
                <a:latin typeface="Times New Roman" panose="02020603050405020304" pitchFamily="18" charset="0"/>
                <a:cs typeface="Times New Roman" panose="02020603050405020304" pitchFamily="18" charset="0"/>
              </a:rPr>
              <a:t>Силуянова</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И.В. Истины и идолы. Ложь современного атеизма. М., 2003. С. 88–89.</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321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661737"/>
            <a:ext cx="10361612" cy="5249485"/>
          </a:xfrm>
        </p:spPr>
        <p:txBody>
          <a:bodyPr>
            <a:normAutofit/>
          </a:bodyPr>
          <a:lstStyle/>
          <a:p>
            <a:r>
              <a:rPr lang="ru-RU" dirty="0" smtClean="0"/>
              <a:t>      </a:t>
            </a:r>
            <a:r>
              <a:rPr lang="ru-RU" sz="2000" dirty="0" smtClean="0">
                <a:solidFill>
                  <a:srgbClr val="002060"/>
                </a:solidFill>
                <a:latin typeface="Times New Roman" panose="02020603050405020304" pitchFamily="18" charset="0"/>
                <a:cs typeface="Times New Roman" panose="02020603050405020304" pitchFamily="18" charset="0"/>
              </a:rPr>
              <a:t>Апостол </a:t>
            </a:r>
            <a:r>
              <a:rPr lang="ru-RU" sz="2000" dirty="0">
                <a:solidFill>
                  <a:srgbClr val="002060"/>
                </a:solidFill>
                <a:latin typeface="Times New Roman" panose="02020603050405020304" pitchFamily="18" charset="0"/>
                <a:cs typeface="Times New Roman" panose="02020603050405020304" pitchFamily="18" charset="0"/>
              </a:rPr>
              <a:t>Петр пишет</a:t>
            </a:r>
            <a:r>
              <a:rPr lang="ru-RU" sz="2000" dirty="0" smtClean="0">
                <a:solidFill>
                  <a:srgbClr val="002060"/>
                </a:solidFill>
                <a:latin typeface="Times New Roman" panose="02020603050405020304" pitchFamily="18" charset="0"/>
                <a:cs typeface="Times New Roman" panose="02020603050405020304" pitchFamily="18" charset="0"/>
              </a:rPr>
              <a:t>: Произнося </a:t>
            </a:r>
            <a:r>
              <a:rPr lang="ru-RU" sz="2000" dirty="0">
                <a:solidFill>
                  <a:srgbClr val="002060"/>
                </a:solidFill>
                <a:latin typeface="Times New Roman" panose="02020603050405020304" pitchFamily="18" charset="0"/>
                <a:cs typeface="Times New Roman" panose="02020603050405020304" pitchFamily="18" charset="0"/>
              </a:rPr>
              <a:t>надутое пустословие, они уловляют в плотские похоти и разврат тех, которые едва отстали от находящихся в заблуждении. Обещают им свободу, будучи сами рабы тления; ибо, кто кем побежден, тот тому и раб (</a:t>
            </a:r>
            <a:r>
              <a:rPr lang="ru-RU" sz="2000" u="sng" dirty="0">
                <a:solidFill>
                  <a:srgbClr val="002060"/>
                </a:solidFill>
                <a:latin typeface="Times New Roman" panose="02020603050405020304" pitchFamily="18" charset="0"/>
                <a:cs typeface="Times New Roman" panose="02020603050405020304" pitchFamily="18" charset="0"/>
                <a:hlinkClick r:id="rId2"/>
              </a:rPr>
              <a:t>2Пет. 2, 18–19</a:t>
            </a:r>
            <a:r>
              <a:rPr lang="ru-RU" sz="2000" dirty="0">
                <a:solidFill>
                  <a:srgbClr val="002060"/>
                </a:solidFill>
                <a:latin typeface="Times New Roman" panose="02020603050405020304" pitchFamily="18" charset="0"/>
                <a:cs typeface="Times New Roman" panose="02020603050405020304" pitchFamily="18" charset="0"/>
              </a:rPr>
              <a:t>).</a:t>
            </a:r>
          </a:p>
          <a:p>
            <a:endParaRPr lang="ru-R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482" y="2035277"/>
            <a:ext cx="3550050" cy="431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00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0043" y="493295"/>
            <a:ext cx="9964570" cy="5878008"/>
          </a:xfrm>
        </p:spPr>
        <p:txBody>
          <a:bodyPr>
            <a:normAutofit/>
          </a:bodyPr>
          <a:lstStyle/>
          <a:p>
            <a:r>
              <a:rPr lang="ru-RU" sz="2000" dirty="0" smtClean="0">
                <a:solidFill>
                  <a:srgbClr val="002060"/>
                </a:solidFill>
                <a:latin typeface="Times New Roman" panose="02020603050405020304" pitchFamily="18" charset="0"/>
                <a:cs typeface="Times New Roman" panose="02020603050405020304" pitchFamily="18" charset="0"/>
              </a:rPr>
              <a:t>        Христианская </a:t>
            </a:r>
            <a:r>
              <a:rPr lang="ru-RU" sz="2000" dirty="0">
                <a:solidFill>
                  <a:srgbClr val="002060"/>
                </a:solidFill>
                <a:latin typeface="Times New Roman" panose="02020603050405020304" pitchFamily="18" charset="0"/>
                <a:cs typeface="Times New Roman" panose="02020603050405020304" pitchFamily="18" charset="0"/>
              </a:rPr>
              <a:t>антропология есть учение о целостном человеке, его происхождении и его назначении в мире и вечности. Источниками знаний и утверждений христианской антропологии являются тексты Священного писания, опыт веры христианских подвижников, учение Отцов Церкви, работы богословов. Особенностью религиозного учения о человеке является то, что оно не строится по канонам рационалистического знания – главное место в нем занимает вера.</a:t>
            </a:r>
          </a:p>
          <a:p>
            <a:r>
              <a:rPr lang="ru-RU" sz="2000" dirty="0" smtClean="0">
                <a:solidFill>
                  <a:srgbClr val="002060"/>
                </a:solidFill>
                <a:latin typeface="Times New Roman" panose="02020603050405020304" pitchFamily="18" charset="0"/>
                <a:cs typeface="Times New Roman" panose="02020603050405020304" pitchFamily="18" charset="0"/>
              </a:rPr>
              <a:t>        Христианская </a:t>
            </a:r>
            <a:r>
              <a:rPr lang="ru-RU" sz="2000" dirty="0">
                <a:solidFill>
                  <a:srgbClr val="002060"/>
                </a:solidFill>
                <a:latin typeface="Times New Roman" panose="02020603050405020304" pitchFamily="18" charset="0"/>
                <a:cs typeface="Times New Roman" panose="02020603050405020304" pitchFamily="18" charset="0"/>
              </a:rPr>
              <a:t>антропология есть учение об отношениях Бога и человека: в диалог с Богом человек вступает как живая, уникальная личность со своими молитвами, мольбами, переживаниями, всем своим существом. Христианская антропология – это живой рассказ об истории отношений Бога с людьми; она избегает отвлеченных рассуждений, идеализации. В этом ее принципиальное отличие от научно-философской антропологии. «...Живое конкретное существо, вот этот человек, – писал </a:t>
            </a:r>
            <a:r>
              <a:rPr lang="ru-RU" sz="2000" dirty="0" err="1">
                <a:solidFill>
                  <a:srgbClr val="002060"/>
                </a:solidFill>
                <a:latin typeface="Times New Roman" panose="02020603050405020304" pitchFamily="18" charset="0"/>
                <a:cs typeface="Times New Roman" panose="02020603050405020304" pitchFamily="18" charset="0"/>
              </a:rPr>
              <a:t>НАБердяев</a:t>
            </a:r>
            <a:r>
              <a:rPr lang="ru-RU" sz="2000" dirty="0">
                <a:solidFill>
                  <a:srgbClr val="002060"/>
                </a:solidFill>
                <a:latin typeface="Times New Roman" panose="02020603050405020304" pitchFamily="18" charset="0"/>
                <a:cs typeface="Times New Roman" panose="02020603050405020304" pitchFamily="18" charset="0"/>
              </a:rPr>
              <a:t>, – выше по своей ценности, чем отвлеченная идея добра, общего блага, бесконечного прогресса и пр. Это и есть христианское отношение к человеку»</a:t>
            </a:r>
            <a:r>
              <a:rPr lang="ru-RU" sz="2000" baseline="30000" dirty="0">
                <a:solidFill>
                  <a:srgbClr val="002060"/>
                </a:solidFill>
                <a:latin typeface="Times New Roman" panose="02020603050405020304" pitchFamily="18" charset="0"/>
                <a:cs typeface="Times New Roman" panose="02020603050405020304" pitchFamily="18" charset="0"/>
              </a:rPr>
              <a:t>11</a:t>
            </a:r>
            <a:endParaRPr lang="ru-RU" sz="2000" dirty="0">
              <a:solidFill>
                <a:srgbClr val="002060"/>
              </a:solidFill>
              <a:latin typeface="Times New Roman" panose="02020603050405020304" pitchFamily="18" charset="0"/>
              <a:cs typeface="Times New Roman" panose="02020603050405020304" pitchFamily="18" charset="0"/>
            </a:endParaRPr>
          </a:p>
          <a:p>
            <a:pPr marL="0" indent="0" algn="r">
              <a:buNone/>
            </a:pPr>
            <a:endParaRPr lang="ru-RU" sz="1600" i="1" dirty="0" smtClean="0">
              <a:solidFill>
                <a:srgbClr val="002060"/>
              </a:solidFill>
              <a:latin typeface="Times New Roman" panose="02020603050405020304" pitchFamily="18" charset="0"/>
              <a:cs typeface="Times New Roman" panose="02020603050405020304" pitchFamily="18" charset="0"/>
            </a:endParaRPr>
          </a:p>
          <a:p>
            <a:pPr marL="0" indent="0" algn="r">
              <a:buNone/>
            </a:pPr>
            <a:r>
              <a:rPr lang="ru-RU" sz="1600" i="1" dirty="0" smtClean="0">
                <a:solidFill>
                  <a:srgbClr val="002060"/>
                </a:solidFill>
                <a:latin typeface="Times New Roman" panose="02020603050405020304" pitchFamily="18" charset="0"/>
                <a:cs typeface="Times New Roman" panose="02020603050405020304" pitchFamily="18" charset="0"/>
              </a:rPr>
              <a:t>Бердяев </a:t>
            </a:r>
            <a:r>
              <a:rPr lang="ru-RU" sz="1600" b="1" i="1" dirty="0" err="1">
                <a:solidFill>
                  <a:srgbClr val="002060"/>
                </a:solidFill>
                <a:latin typeface="Times New Roman" panose="02020603050405020304" pitchFamily="18" charset="0"/>
                <a:cs typeface="Times New Roman" panose="02020603050405020304" pitchFamily="18" charset="0"/>
              </a:rPr>
              <a:t>Н.А.</a:t>
            </a:r>
            <a:r>
              <a:rPr lang="ru-RU" sz="1600" i="1" dirty="0" err="1">
                <a:solidFill>
                  <a:srgbClr val="002060"/>
                </a:solidFill>
                <a:latin typeface="Times New Roman" panose="02020603050405020304" pitchFamily="18" charset="0"/>
                <a:cs typeface="Times New Roman" panose="02020603050405020304" pitchFamily="18" charset="0"/>
              </a:rPr>
              <a:t>Экзистенциальная</a:t>
            </a:r>
            <a:r>
              <a:rPr lang="ru-RU" sz="1600" i="1" dirty="0">
                <a:solidFill>
                  <a:srgbClr val="002060"/>
                </a:solidFill>
                <a:latin typeface="Times New Roman" panose="02020603050405020304" pitchFamily="18" charset="0"/>
                <a:cs typeface="Times New Roman" panose="02020603050405020304" pitchFamily="18" charset="0"/>
              </a:rPr>
              <a:t> диалектика божественного и человеческого //</a:t>
            </a:r>
            <a:r>
              <a:rPr lang="ru-RU" sz="1600" dirty="0">
                <a:solidFill>
                  <a:srgbClr val="002060"/>
                </a:solidFill>
                <a:latin typeface="Times New Roman" panose="02020603050405020304" pitchFamily="18" charset="0"/>
                <a:cs typeface="Times New Roman" panose="02020603050405020304" pitchFamily="18" charset="0"/>
              </a:rPr>
              <a:t/>
            </a:r>
            <a:br>
              <a:rPr lang="ru-RU" sz="1600" dirty="0">
                <a:solidFill>
                  <a:srgbClr val="002060"/>
                </a:solidFill>
                <a:latin typeface="Times New Roman" panose="02020603050405020304" pitchFamily="18" charset="0"/>
                <a:cs typeface="Times New Roman" panose="02020603050405020304" pitchFamily="18" charset="0"/>
              </a:rPr>
            </a:br>
            <a:r>
              <a:rPr lang="ru-RU" sz="1600" i="1" dirty="0">
                <a:solidFill>
                  <a:srgbClr val="002060"/>
                </a:solidFill>
                <a:latin typeface="Times New Roman" panose="02020603050405020304" pitchFamily="18" charset="0"/>
                <a:cs typeface="Times New Roman" panose="02020603050405020304" pitchFamily="18" charset="0"/>
              </a:rPr>
              <a:t>Мир философии М-, 1991. С 50. .,..</a:t>
            </a:r>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97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303" y="624109"/>
            <a:ext cx="9705309" cy="5511219"/>
          </a:xfrm>
        </p:spPr>
        <p:txBody>
          <a:bodyPr>
            <a:normAutofit/>
          </a:bodyPr>
          <a:lstStyle/>
          <a:p>
            <a:r>
              <a:rPr lang="ru-RU" sz="1800" i="1" dirty="0">
                <a:solidFill>
                  <a:srgbClr val="333333"/>
                </a:solidFill>
                <a:latin typeface="Merriweather"/>
                <a:ea typeface="+mn-ea"/>
                <a:cs typeface="+mn-cs"/>
              </a:rPr>
              <a:t> </a:t>
            </a:r>
            <a:r>
              <a:rPr lang="ru-RU" sz="2400" dirty="0">
                <a:solidFill>
                  <a:srgbClr val="002060"/>
                </a:solidFill>
                <a:latin typeface="Times New Roman" panose="02020603050405020304" pitchFamily="18" charset="0"/>
                <a:ea typeface="+mn-ea"/>
                <a:cs typeface="Times New Roman" panose="02020603050405020304" pitchFamily="18" charset="0"/>
              </a:rPr>
              <a:t>Особый интерес с точки зрения психологии представляет учение христианской антропологии о сущности человека. Человек </a:t>
            </a:r>
            <a:r>
              <a:rPr lang="ru-RU" sz="2400" dirty="0" err="1">
                <a:solidFill>
                  <a:srgbClr val="002060"/>
                </a:solidFill>
                <a:latin typeface="Times New Roman" panose="02020603050405020304" pitchFamily="18" charset="0"/>
                <a:ea typeface="+mn-ea"/>
                <a:cs typeface="Times New Roman" panose="02020603050405020304" pitchFamily="18" charset="0"/>
              </a:rPr>
              <a:t>трехсоставен</a:t>
            </a:r>
            <a:r>
              <a:rPr lang="ru-RU" sz="2400" dirty="0">
                <a:solidFill>
                  <a:srgbClr val="002060"/>
                </a:solidFill>
                <a:latin typeface="Times New Roman" panose="02020603050405020304" pitchFamily="18" charset="0"/>
                <a:ea typeface="+mn-ea"/>
                <a:cs typeface="Times New Roman" panose="02020603050405020304" pitchFamily="18" charset="0"/>
              </a:rPr>
              <a:t> и состоит из тела, души и духа. </a:t>
            </a:r>
            <a:r>
              <a:rPr lang="ru-RU" sz="2400" dirty="0" err="1">
                <a:solidFill>
                  <a:srgbClr val="002060"/>
                </a:solidFill>
                <a:latin typeface="Times New Roman" panose="02020603050405020304" pitchFamily="18" charset="0"/>
                <a:ea typeface="+mn-ea"/>
                <a:cs typeface="Times New Roman" panose="02020603050405020304" pitchFamily="18" charset="0"/>
              </a:rPr>
              <a:t>Ап.Павел</a:t>
            </a:r>
            <a:r>
              <a:rPr lang="ru-RU" sz="2400" dirty="0">
                <a:solidFill>
                  <a:srgbClr val="002060"/>
                </a:solidFill>
                <a:latin typeface="Times New Roman" panose="02020603050405020304" pitchFamily="18" charset="0"/>
                <a:ea typeface="+mn-ea"/>
                <a:cs typeface="Times New Roman" panose="02020603050405020304" pitchFamily="18" charset="0"/>
              </a:rPr>
              <a:t> говорит: «... Слово Божие живо и действенно и острее всякого меча обоюдоострого: оно проникает до разделения души и духа, составов и мозгов, и судит помышления и </a:t>
            </a:r>
            <a:r>
              <a:rPr lang="ru-RU" sz="2400" dirty="0" smtClean="0">
                <a:solidFill>
                  <a:srgbClr val="002060"/>
                </a:solidFill>
                <a:latin typeface="Times New Roman" panose="02020603050405020304" pitchFamily="18" charset="0"/>
                <a:ea typeface="+mn-ea"/>
                <a:cs typeface="Times New Roman" panose="02020603050405020304" pitchFamily="18" charset="0"/>
              </a:rPr>
              <a:t>намерения  </a:t>
            </a:r>
            <a:r>
              <a:rPr lang="ru-RU" sz="2400" dirty="0">
                <a:solidFill>
                  <a:srgbClr val="002060"/>
                </a:solidFill>
                <a:latin typeface="Times New Roman" panose="02020603050405020304" pitchFamily="18" charset="0"/>
                <a:ea typeface="+mn-ea"/>
                <a:cs typeface="Times New Roman" panose="02020603050405020304" pitchFamily="18" charset="0"/>
              </a:rPr>
              <a:t>сердечные» (</a:t>
            </a:r>
            <a:r>
              <a:rPr lang="ru-RU" sz="2400" dirty="0" err="1">
                <a:solidFill>
                  <a:srgbClr val="002060"/>
                </a:solidFill>
                <a:latin typeface="Times New Roman" panose="02020603050405020304" pitchFamily="18" charset="0"/>
                <a:ea typeface="+mn-ea"/>
                <a:cs typeface="Times New Roman" panose="02020603050405020304" pitchFamily="18" charset="0"/>
              </a:rPr>
              <a:t>Евр</a:t>
            </a:r>
            <a:r>
              <a:rPr lang="ru-RU" sz="2400" dirty="0">
                <a:solidFill>
                  <a:srgbClr val="002060"/>
                </a:solidFill>
                <a:latin typeface="Times New Roman" panose="02020603050405020304" pitchFamily="18" charset="0"/>
                <a:ea typeface="+mn-ea"/>
                <a:cs typeface="Times New Roman" panose="02020603050405020304" pitchFamily="18" charset="0"/>
              </a:rPr>
              <a:t>, 4; 12). Своею телесной жизнью </a:t>
            </a:r>
            <a:r>
              <a:rPr lang="ru-RU" sz="2400" dirty="0" smtClean="0">
                <a:solidFill>
                  <a:srgbClr val="002060"/>
                </a:solidFill>
                <a:latin typeface="Times New Roman" panose="02020603050405020304" pitchFamily="18" charset="0"/>
                <a:ea typeface="+mn-ea"/>
                <a:cs typeface="Times New Roman" panose="02020603050405020304" pitchFamily="18" charset="0"/>
              </a:rPr>
              <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человек </a:t>
            </a:r>
            <a:r>
              <a:rPr lang="ru-RU" sz="2400" dirty="0">
                <a:solidFill>
                  <a:srgbClr val="002060"/>
                </a:solidFill>
                <a:latin typeface="Times New Roman" panose="02020603050405020304" pitchFamily="18" charset="0"/>
                <a:ea typeface="+mn-ea"/>
                <a:cs typeface="Times New Roman" panose="02020603050405020304" pitchFamily="18" charset="0"/>
              </a:rPr>
              <a:t>ничем не отличается от других живых существ</a:t>
            </a:r>
            <a:r>
              <a:rPr lang="ru-RU" sz="2400" dirty="0" smtClean="0">
                <a:solidFill>
                  <a:srgbClr val="002060"/>
                </a:solidFill>
                <a:latin typeface="Times New Roman" panose="02020603050405020304" pitchFamily="18" charset="0"/>
                <a:ea typeface="+mn-ea"/>
                <a:cs typeface="Times New Roman" panose="02020603050405020304" pitchFamily="18" charset="0"/>
              </a:rPr>
              <a:t>;</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 </a:t>
            </a:r>
            <a:r>
              <a:rPr lang="ru-RU" sz="2400" dirty="0">
                <a:solidFill>
                  <a:srgbClr val="002060"/>
                </a:solidFill>
                <a:latin typeface="Times New Roman" panose="02020603050405020304" pitchFamily="18" charset="0"/>
                <a:ea typeface="+mn-ea"/>
                <a:cs typeface="Times New Roman" panose="02020603050405020304" pitchFamily="18" charset="0"/>
              </a:rPr>
              <a:t>состоит она в удовлетворении потребностей тела</a:t>
            </a:r>
            <a:r>
              <a:rPr lang="ru-RU" sz="2400" dirty="0" smtClean="0">
                <a:solidFill>
                  <a:srgbClr val="002060"/>
                </a:solidFill>
                <a:latin typeface="Times New Roman" panose="02020603050405020304" pitchFamily="18" charset="0"/>
                <a:ea typeface="+mn-ea"/>
                <a:cs typeface="Times New Roman" panose="02020603050405020304" pitchFamily="18" charset="0"/>
              </a:rPr>
              <a:t>.</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 </a:t>
            </a:r>
            <a:r>
              <a:rPr lang="ru-RU" sz="2400" dirty="0">
                <a:solidFill>
                  <a:srgbClr val="002060"/>
                </a:solidFill>
                <a:latin typeface="Times New Roman" panose="02020603050405020304" pitchFamily="18" charset="0"/>
                <a:ea typeface="+mn-ea"/>
                <a:cs typeface="Times New Roman" panose="02020603050405020304" pitchFamily="18" charset="0"/>
              </a:rPr>
              <a:t>Потребности тела многообразны, но в общем все они </a:t>
            </a:r>
            <a:r>
              <a:rPr lang="ru-RU" sz="2400" dirty="0" smtClean="0">
                <a:solidFill>
                  <a:srgbClr val="002060"/>
                </a:solidFill>
                <a:latin typeface="Times New Roman" panose="02020603050405020304" pitchFamily="18" charset="0"/>
                <a:ea typeface="+mn-ea"/>
                <a:cs typeface="Times New Roman" panose="02020603050405020304" pitchFamily="18" charset="0"/>
              </a:rPr>
              <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сводятся </a:t>
            </a:r>
            <a:r>
              <a:rPr lang="ru-RU" sz="2400" dirty="0">
                <a:solidFill>
                  <a:srgbClr val="002060"/>
                </a:solidFill>
                <a:latin typeface="Times New Roman" panose="02020603050405020304" pitchFamily="18" charset="0"/>
                <a:ea typeface="+mn-ea"/>
                <a:cs typeface="Times New Roman" panose="02020603050405020304" pitchFamily="18" charset="0"/>
              </a:rPr>
              <a:t>к удовлетворению двух основных инстинктов</a:t>
            </a:r>
            <a:r>
              <a:rPr lang="ru-RU" sz="2400" dirty="0" smtClean="0">
                <a:solidFill>
                  <a:srgbClr val="002060"/>
                </a:solidFill>
                <a:latin typeface="Times New Roman" panose="02020603050405020304" pitchFamily="18" charset="0"/>
                <a:ea typeface="+mn-ea"/>
                <a:cs typeface="Times New Roman" panose="02020603050405020304" pitchFamily="18" charset="0"/>
              </a:rPr>
              <a:t>:</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 </a:t>
            </a:r>
            <a:r>
              <a:rPr lang="ru-RU" sz="2400" dirty="0">
                <a:solidFill>
                  <a:srgbClr val="002060"/>
                </a:solidFill>
                <a:latin typeface="Times New Roman" panose="02020603050405020304" pitchFamily="18" charset="0"/>
                <a:ea typeface="+mn-ea"/>
                <a:cs typeface="Times New Roman" panose="02020603050405020304" pitchFamily="18" charset="0"/>
              </a:rPr>
              <a:t>самосохранения и продолжения рода. Для общения с </a:t>
            </a:r>
            <a:r>
              <a:rPr lang="ru-RU" sz="2400" dirty="0" smtClean="0">
                <a:solidFill>
                  <a:srgbClr val="002060"/>
                </a:solidFill>
                <a:latin typeface="Times New Roman" panose="02020603050405020304" pitchFamily="18" charset="0"/>
                <a:ea typeface="+mn-ea"/>
                <a:cs typeface="Times New Roman" panose="02020603050405020304" pitchFamily="18" charset="0"/>
              </a:rPr>
              <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внешним </a:t>
            </a:r>
            <a:r>
              <a:rPr lang="ru-RU" sz="2400" dirty="0">
                <a:solidFill>
                  <a:srgbClr val="002060"/>
                </a:solidFill>
                <a:latin typeface="Times New Roman" panose="02020603050405020304" pitchFamily="18" charset="0"/>
                <a:ea typeface="+mn-ea"/>
                <a:cs typeface="Times New Roman" panose="02020603050405020304" pitchFamily="18" charset="0"/>
              </a:rPr>
              <a:t>миром тело человека наделено пятью органами </a:t>
            </a:r>
            <a:r>
              <a:rPr lang="ru-RU" sz="2400" dirty="0" smtClean="0">
                <a:solidFill>
                  <a:srgbClr val="002060"/>
                </a:solidFill>
                <a:latin typeface="Times New Roman" panose="02020603050405020304" pitchFamily="18" charset="0"/>
                <a:ea typeface="+mn-ea"/>
                <a:cs typeface="Times New Roman" panose="02020603050405020304" pitchFamily="18" charset="0"/>
              </a:rPr>
              <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чувств</a:t>
            </a:r>
            <a:r>
              <a:rPr lang="ru-RU" sz="2400" dirty="0">
                <a:solidFill>
                  <a:srgbClr val="002060"/>
                </a:solidFill>
                <a:latin typeface="Times New Roman" panose="02020603050405020304" pitchFamily="18" charset="0"/>
                <a:ea typeface="+mn-ea"/>
                <a:cs typeface="Times New Roman" panose="02020603050405020304" pitchFamily="18" charset="0"/>
              </a:rPr>
              <a:t>: зрением, слухом, обонянием, вкусом, осязанием. </a:t>
            </a:r>
            <a:r>
              <a:rPr lang="ru-RU" sz="2400" dirty="0" smtClean="0">
                <a:solidFill>
                  <a:srgbClr val="002060"/>
                </a:solidFill>
                <a:latin typeface="Times New Roman" panose="02020603050405020304" pitchFamily="18" charset="0"/>
                <a:ea typeface="+mn-ea"/>
                <a:cs typeface="Times New Roman" panose="02020603050405020304" pitchFamily="18" charset="0"/>
              </a:rPr>
              <a:t/>
            </a:r>
            <a:br>
              <a:rPr lang="ru-RU" sz="2400" dirty="0" smtClean="0">
                <a:solidFill>
                  <a:srgbClr val="002060"/>
                </a:solidFill>
                <a:latin typeface="Times New Roman" panose="02020603050405020304" pitchFamily="18" charset="0"/>
                <a:ea typeface="+mn-ea"/>
                <a:cs typeface="Times New Roman" panose="02020603050405020304" pitchFamily="18" charset="0"/>
              </a:rPr>
            </a:br>
            <a:r>
              <a:rPr lang="ru-RU" sz="2400" dirty="0" smtClean="0">
                <a:solidFill>
                  <a:srgbClr val="002060"/>
                </a:solidFill>
                <a:latin typeface="Times New Roman" panose="02020603050405020304" pitchFamily="18" charset="0"/>
                <a:ea typeface="+mn-ea"/>
                <a:cs typeface="Times New Roman" panose="02020603050405020304" pitchFamily="18" charset="0"/>
              </a:rPr>
              <a:t>Человеческое </a:t>
            </a:r>
            <a:r>
              <a:rPr lang="ru-RU" sz="2400" dirty="0">
                <a:solidFill>
                  <a:srgbClr val="002060"/>
                </a:solidFill>
                <a:latin typeface="Times New Roman" panose="02020603050405020304" pitchFamily="18" charset="0"/>
                <a:ea typeface="+mn-ea"/>
                <a:cs typeface="Times New Roman" panose="02020603050405020304" pitchFamily="18" charset="0"/>
              </a:rPr>
              <a:t>тело оживляется душой.</a:t>
            </a:r>
            <a:endParaRPr lang="ru-RU" sz="2400" dirty="0"/>
          </a:p>
        </p:txBody>
      </p:sp>
      <p:pic>
        <p:nvPicPr>
          <p:cNvPr id="4" name="Picture 2" descr="https://i.pinimg.com/originals/b0/57/61/b0576139e13045aca1281094d57b18e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660194" y="2805727"/>
            <a:ext cx="2195693" cy="39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34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80220"/>
            <a:ext cx="8911687" cy="2109020"/>
          </a:xfrm>
        </p:spPr>
        <p:txBody>
          <a:bodyPr>
            <a:no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И сотворил бог человека по образу Своему,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по Образу Божию сотворил его.</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И создал Господь Бог человека из праха земного,</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 вдохнул в лицо его дыхание жизни: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и стал человек душою живою (Быт 1:27)</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86348" y="2344994"/>
            <a:ext cx="10323871" cy="4041058"/>
          </a:xfrm>
        </p:spPr>
        <p:txBody>
          <a:bodyPr>
            <a:normAutofit/>
          </a:bodyPr>
          <a:lstStyle/>
          <a:p>
            <a:r>
              <a:rPr lang="ru-RU" sz="2000" dirty="0" smtClean="0">
                <a:solidFill>
                  <a:srgbClr val="002060"/>
                </a:solidFill>
                <a:latin typeface="Times New Roman" panose="02020603050405020304" pitchFamily="18" charset="0"/>
                <a:cs typeface="Times New Roman" panose="02020603050405020304" pitchFamily="18" charset="0"/>
              </a:rPr>
              <a:t>Вопрос о сущности человека и путях его духовно-нравственного становления  являлся и является центральным предметом общественного научного интереса, нашедшим своё отражение в различных философских, педагогических учениях.</a:t>
            </a:r>
          </a:p>
          <a:p>
            <a:r>
              <a:rPr lang="ru-RU" sz="2000" dirty="0" smtClean="0">
                <a:solidFill>
                  <a:srgbClr val="002060"/>
                </a:solidFill>
                <a:latin typeface="Times New Roman" panose="02020603050405020304" pitchFamily="18" charset="0"/>
                <a:cs typeface="Times New Roman" panose="02020603050405020304" pitchFamily="18" charset="0"/>
              </a:rPr>
              <a:t>Общенаучная антропологическая ориентация в концепциях образования всегда исходила из понимания человека как универсальной свободной и ответственной сущности. </a:t>
            </a:r>
          </a:p>
          <a:p>
            <a:r>
              <a:rPr lang="ru-RU" sz="2000" dirty="0" smtClean="0">
                <a:solidFill>
                  <a:srgbClr val="002060"/>
                </a:solidFill>
                <a:latin typeface="Times New Roman" panose="02020603050405020304" pitchFamily="18" charset="0"/>
                <a:cs typeface="Times New Roman" panose="02020603050405020304" pitchFamily="18" charset="0"/>
              </a:rPr>
              <a:t>Педагогические действия должны соответствовать с его целостностью ( К.Д. Ушинский, Н.И. Пирогов, П.Ф. </a:t>
            </a:r>
            <a:r>
              <a:rPr lang="ru-RU" sz="2000" dirty="0" err="1" smtClean="0">
                <a:solidFill>
                  <a:srgbClr val="002060"/>
                </a:solidFill>
                <a:latin typeface="Times New Roman" panose="02020603050405020304" pitchFamily="18" charset="0"/>
                <a:cs typeface="Times New Roman" panose="02020603050405020304" pitchFamily="18" charset="0"/>
              </a:rPr>
              <a:t>Каптерёв</a:t>
            </a:r>
            <a:r>
              <a:rPr lang="ru-RU" sz="2000" dirty="0" smtClean="0">
                <a:solidFill>
                  <a:srgbClr val="002060"/>
                </a:solidFill>
                <a:latin typeface="Times New Roman" panose="02020603050405020304" pitchFamily="18" charset="0"/>
                <a:cs typeface="Times New Roman" panose="02020603050405020304" pitchFamily="18" charset="0"/>
              </a:rPr>
              <a:t>, В.Г. Куликов.</a:t>
            </a:r>
          </a:p>
          <a:p>
            <a:r>
              <a:rPr lang="ru-RU" sz="2000" dirty="0" smtClean="0">
                <a:solidFill>
                  <a:srgbClr val="002060"/>
                </a:solidFill>
                <a:latin typeface="Times New Roman" panose="02020603050405020304" pitchFamily="18" charset="0"/>
                <a:cs typeface="Times New Roman" panose="02020603050405020304" pitchFamily="18" charset="0"/>
              </a:rPr>
              <a:t>Наряду с общенаучной существует православная антропология как раздел богословия, посвящённый  раскрытию «Учение Церкви о человеке», отправной точкой которого является утверждение  Божественного Откровения о том, что человек  несамобытен- он сотворён Богом.</a:t>
            </a:r>
          </a:p>
          <a:p>
            <a:endParaRPr lang="ru-RU" sz="2000" dirty="0"/>
          </a:p>
        </p:txBody>
      </p:sp>
    </p:spTree>
    <p:extLst>
      <p:ext uri="{BB962C8B-B14F-4D97-AF65-F5344CB8AC3E}">
        <p14:creationId xmlns:p14="http://schemas.microsoft.com/office/powerpoint/2010/main" val="89893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6065" y="624110"/>
            <a:ext cx="9808547" cy="1280890"/>
          </a:xfrm>
        </p:spPr>
        <p:txBody>
          <a:bodyPr>
            <a:normAutofit fontScale="90000"/>
          </a:bodyPr>
          <a:lstStyle/>
          <a:p>
            <a:r>
              <a:rPr lang="ru-RU" dirty="0" smtClean="0">
                <a:latin typeface="Times New Roman" panose="02020603050405020304" pitchFamily="18" charset="0"/>
                <a:cs typeface="Times New Roman" panose="02020603050405020304" pitchFamily="18" charset="0"/>
              </a:rPr>
              <a:t>В христианской антропологической концепции можно выделить следующие ключевые положения: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19084" y="2133600"/>
            <a:ext cx="9985528" cy="3777622"/>
          </a:xfrm>
        </p:spPr>
        <p:txBody>
          <a:bodyPr>
            <a:noAutofit/>
          </a:bodyPr>
          <a:lstStyle/>
          <a:p>
            <a:r>
              <a:rPr lang="ru-RU" sz="2000" dirty="0" smtClean="0">
                <a:solidFill>
                  <a:srgbClr val="002060"/>
                </a:solidFill>
                <a:latin typeface="Times New Roman" panose="02020603050405020304" pitchFamily="18" charset="0"/>
                <a:cs typeface="Times New Roman" panose="02020603050405020304" pitchFamily="18" charset="0"/>
              </a:rPr>
              <a:t>Интегральная антропологическая характеристика в христианстве  указывает на естественно-природное и трансцендентное сотворение человека по Образцу и Подобию Божию.</a:t>
            </a:r>
          </a:p>
          <a:p>
            <a:r>
              <a:rPr lang="ru-RU" sz="2000" dirty="0" smtClean="0">
                <a:solidFill>
                  <a:srgbClr val="002060"/>
                </a:solidFill>
                <a:latin typeface="Times New Roman" panose="02020603050405020304" pitchFamily="18" charset="0"/>
                <a:cs typeface="Times New Roman" panose="02020603050405020304" pitchFamily="18" charset="0"/>
              </a:rPr>
              <a:t>Образ Божий  в человеке дарует человеку начало личности, являющееся Центром человеческой природы , духовным средоточием человека.</a:t>
            </a:r>
          </a:p>
          <a:p>
            <a:r>
              <a:rPr lang="ru-RU" sz="2000" dirty="0" smtClean="0">
                <a:solidFill>
                  <a:srgbClr val="002060"/>
                </a:solidFill>
                <a:latin typeface="Times New Roman" panose="02020603050405020304" pitchFamily="18" charset="0"/>
                <a:cs typeface="Times New Roman" panose="02020603050405020304" pitchFamily="18" charset="0"/>
              </a:rPr>
              <a:t>Образ Божий в христианстве интерпретируется не только как «субстанциональная личность», но и как имманентное стремление индивида к обретению онтологической полноты, то есть стремление к «</a:t>
            </a:r>
            <a:r>
              <a:rPr lang="ru-RU" sz="2000" dirty="0" err="1" smtClean="0">
                <a:solidFill>
                  <a:srgbClr val="002060"/>
                </a:solidFill>
                <a:latin typeface="Times New Roman" panose="02020603050405020304" pitchFamily="18" charset="0"/>
                <a:cs typeface="Times New Roman" panose="02020603050405020304" pitchFamily="18" charset="0"/>
              </a:rPr>
              <a:t>Обожению</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богоуподоблению</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богопознанию</a:t>
            </a:r>
            <a:r>
              <a:rPr lang="ru-RU" sz="2000" dirty="0" smtClean="0">
                <a:solidFill>
                  <a:srgbClr val="002060"/>
                </a:solidFill>
                <a:latin typeface="Times New Roman" panose="02020603050405020304" pitchFamily="18" charset="0"/>
                <a:cs typeface="Times New Roman" panose="02020603050405020304" pitchFamily="18" charset="0"/>
              </a:rPr>
              <a:t>, которое становится задачей человеческой жизни.</a:t>
            </a:r>
          </a:p>
          <a:p>
            <a:r>
              <a:rPr lang="ru-RU" sz="2000" dirty="0" smtClean="0">
                <a:solidFill>
                  <a:srgbClr val="002060"/>
                </a:solidFill>
                <a:latin typeface="Times New Roman" panose="02020603050405020304" pitchFamily="18" charset="0"/>
                <a:cs typeface="Times New Roman" panose="02020603050405020304" pitchFamily="18" charset="0"/>
              </a:rPr>
              <a:t>Центральным тезисом христианской антропологии является то, что личность и её свободное самоопределение опосредует конечную участь человечества.</a:t>
            </a:r>
          </a:p>
          <a:p>
            <a:pPr marL="0" indent="0">
              <a:buNone/>
            </a:pPr>
            <a:endParaRPr lang="ru-RU" sz="2000" dirty="0">
              <a:solidFill>
                <a:srgbClr val="002060"/>
              </a:solidFill>
            </a:endParaRPr>
          </a:p>
        </p:txBody>
      </p:sp>
    </p:spTree>
    <p:extLst>
      <p:ext uri="{BB962C8B-B14F-4D97-AF65-F5344CB8AC3E}">
        <p14:creationId xmlns:p14="http://schemas.microsoft.com/office/powerpoint/2010/main" val="80561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855286" y="737937"/>
            <a:ext cx="4605672" cy="5647700"/>
          </a:xfrm>
          <a:prstGeom prst="rect">
            <a:avLst/>
          </a:prstGeom>
        </p:spPr>
        <p:txBody>
          <a:bodyPr wrap="square">
            <a:spAutoFit/>
          </a:bodyPr>
          <a:lstStyle/>
          <a:p>
            <a:pPr algn="ctr"/>
            <a:r>
              <a:rPr lang="ru-RU" sz="2400" dirty="0">
                <a:solidFill>
                  <a:srgbClr val="FF0000"/>
                </a:solidFill>
                <a:latin typeface="Times New Roman" panose="02020603050405020304" pitchFamily="18" charset="0"/>
                <a:cs typeface="Times New Roman" panose="02020603050405020304" pitchFamily="18" charset="0"/>
              </a:rPr>
              <a:t>В основе православной антропологии лежит учение об образе Божием в человеке. </a:t>
            </a:r>
            <a:endParaRPr lang="ru-RU" sz="2400" dirty="0" smtClean="0">
              <a:solidFill>
                <a:srgbClr val="FF0000"/>
              </a:solidFill>
              <a:latin typeface="Times New Roman" panose="02020603050405020304" pitchFamily="18" charset="0"/>
              <a:cs typeface="Times New Roman" panose="02020603050405020304" pitchFamily="18" charset="0"/>
            </a:endParaRPr>
          </a:p>
          <a:p>
            <a:pPr algn="ctr"/>
            <a:r>
              <a:rPr lang="ru-RU" sz="2400" dirty="0" smtClean="0">
                <a:solidFill>
                  <a:srgbClr val="FF0000"/>
                </a:solidFill>
                <a:latin typeface="Times New Roman" panose="02020603050405020304" pitchFamily="18" charset="0"/>
                <a:cs typeface="Times New Roman" panose="02020603050405020304" pitchFamily="18" charset="0"/>
              </a:rPr>
              <a:t>Каждый </a:t>
            </a:r>
            <a:r>
              <a:rPr lang="ru-RU" sz="2400" dirty="0">
                <a:solidFill>
                  <a:srgbClr val="FF0000"/>
                </a:solidFill>
                <a:latin typeface="Times New Roman" panose="02020603050405020304" pitchFamily="18" charset="0"/>
                <a:cs typeface="Times New Roman" panose="02020603050405020304" pitchFamily="18" charset="0"/>
              </a:rPr>
              <a:t>человек несет в своей личности образ и подобие Божие</a:t>
            </a:r>
            <a:r>
              <a:rPr lang="ru-RU" sz="2400" dirty="0" smtClean="0">
                <a:solidFill>
                  <a:srgbClr val="FF0000"/>
                </a:solidFill>
                <a:latin typeface="Times New Roman" panose="02020603050405020304" pitchFamily="18" charset="0"/>
                <a:cs typeface="Times New Roman" panose="02020603050405020304" pitchFamily="18" charset="0"/>
              </a:rPr>
              <a:t>.</a:t>
            </a:r>
          </a:p>
          <a:p>
            <a:pPr algn="ct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Образ Божий человеку дан изначально, он является онтологическим основанием бытия личности человека, его жизни и творчества. </a:t>
            </a:r>
            <a:endParaRPr lang="ru-RU" sz="2400" dirty="0" smtClean="0">
              <a:solidFill>
                <a:srgbClr val="FF0000"/>
              </a:solidFill>
              <a:latin typeface="Times New Roman" panose="02020603050405020304" pitchFamily="18" charset="0"/>
              <a:cs typeface="Times New Roman" panose="02020603050405020304" pitchFamily="18" charset="0"/>
            </a:endParaRPr>
          </a:p>
          <a:p>
            <a:pPr algn="ctr"/>
            <a:r>
              <a:rPr lang="ru-RU" sz="2400" dirty="0" smtClean="0">
                <a:solidFill>
                  <a:srgbClr val="FF0000"/>
                </a:solidFill>
                <a:latin typeface="Times New Roman" panose="02020603050405020304" pitchFamily="18" charset="0"/>
                <a:cs typeface="Times New Roman" panose="02020603050405020304" pitchFamily="18" charset="0"/>
              </a:rPr>
              <a:t>На </a:t>
            </a:r>
            <a:r>
              <a:rPr lang="ru-RU" sz="2400" dirty="0">
                <a:solidFill>
                  <a:srgbClr val="FF0000"/>
                </a:solidFill>
                <a:latin typeface="Times New Roman" panose="02020603050405020304" pitchFamily="18" charset="0"/>
                <a:cs typeface="Times New Roman" panose="02020603050405020304" pitchFamily="18" charset="0"/>
              </a:rPr>
              <a:t>учении об образе Божием в человеке построена вся педагогика Православия</a:t>
            </a:r>
            <a:r>
              <a:rPr lang="ru-RU" sz="2400" dirty="0">
                <a:solidFill>
                  <a:srgbClr val="7030A0"/>
                </a:solidFill>
                <a:latin typeface="Times New Roman" panose="02020603050405020304" pitchFamily="18" charset="0"/>
                <a:cs typeface="Times New Roman" panose="02020603050405020304" pitchFamily="18" charset="0"/>
              </a:rPr>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6759" y="573499"/>
            <a:ext cx="4369696" cy="581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51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21227"/>
            <a:ext cx="8911687" cy="752168"/>
          </a:xfrm>
        </p:spPr>
        <p:txBody>
          <a:bodyPr>
            <a:normAutofit fontScale="90000"/>
          </a:bodyPr>
          <a:lstStyle/>
          <a:p>
            <a:r>
              <a:rPr lang="ru-RU" b="1" dirty="0">
                <a:solidFill>
                  <a:srgbClr val="7030A0"/>
                </a:solidFill>
                <a:latin typeface="Times New Roman" panose="02020603050405020304" pitchFamily="18" charset="0"/>
                <a:cs typeface="Times New Roman" panose="02020603050405020304" pitchFamily="18" charset="0"/>
              </a:rPr>
              <a:t>«Кого учить?» – главный вопрос </a:t>
            </a:r>
            <a:r>
              <a:rPr lang="ru-RU" b="1" dirty="0" smtClean="0">
                <a:solidFill>
                  <a:srgbClr val="7030A0"/>
                </a:solidFill>
                <a:latin typeface="Times New Roman" panose="02020603050405020304" pitchFamily="18" charset="0"/>
                <a:cs typeface="Times New Roman" panose="02020603050405020304" pitchFamily="18" charset="0"/>
              </a:rPr>
              <a:t>педагогики</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48581" y="939889"/>
            <a:ext cx="9956031" cy="5616922"/>
          </a:xfrm>
          <a:prstGeom prst="rect">
            <a:avLst/>
          </a:prstGeom>
        </p:spPr>
        <p:txBody>
          <a:bodyPr wrap="square">
            <a:spAutoFit/>
          </a:bodyPr>
          <a:lstStyle/>
          <a:p>
            <a:pPr algn="just"/>
            <a:r>
              <a:rPr lang="ru-RU" sz="2400" dirty="0" smtClean="0">
                <a:solidFill>
                  <a:srgbClr val="342316"/>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Понятие </a:t>
            </a:r>
            <a:r>
              <a:rPr lang="ru-RU" sz="2000" dirty="0">
                <a:solidFill>
                  <a:srgbClr val="002060"/>
                </a:solidFill>
                <a:latin typeface="Times New Roman" panose="02020603050405020304" pitchFamily="18" charset="0"/>
                <a:cs typeface="Times New Roman" panose="02020603050405020304" pitchFamily="18" charset="0"/>
              </a:rPr>
              <a:t>личности –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первичное</a:t>
            </a:r>
            <a:r>
              <a:rPr lang="ru-RU" sz="2000" dirty="0">
                <a:solidFill>
                  <a:srgbClr val="002060"/>
                </a:solidFill>
                <a:latin typeface="Times New Roman" panose="02020603050405020304" pitchFamily="18" charset="0"/>
                <a:cs typeface="Times New Roman" panose="02020603050405020304" pitchFamily="18" charset="0"/>
              </a:rPr>
              <a:t>, базовое, ключевое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понятие </a:t>
            </a:r>
            <a:r>
              <a:rPr lang="ru-RU" sz="2000" dirty="0">
                <a:solidFill>
                  <a:srgbClr val="002060"/>
                </a:solidFill>
                <a:latin typeface="Times New Roman" panose="02020603050405020304" pitchFamily="18" charset="0"/>
                <a:cs typeface="Times New Roman" panose="02020603050405020304" pitchFamily="18" charset="0"/>
              </a:rPr>
              <a:t>педагогики: в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зависимости </a:t>
            </a:r>
            <a:r>
              <a:rPr lang="ru-RU" sz="2000" dirty="0">
                <a:solidFill>
                  <a:srgbClr val="002060"/>
                </a:solidFill>
                <a:latin typeface="Times New Roman" panose="02020603050405020304" pitchFamily="18" charset="0"/>
                <a:cs typeface="Times New Roman" panose="02020603050405020304" pitchFamily="18" charset="0"/>
              </a:rPr>
              <a:t>от того, какой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смысл </a:t>
            </a:r>
            <a:r>
              <a:rPr lang="ru-RU" sz="2000" dirty="0">
                <a:solidFill>
                  <a:srgbClr val="002060"/>
                </a:solidFill>
                <a:latin typeface="Times New Roman" panose="02020603050405020304" pitchFamily="18" charset="0"/>
                <a:cs typeface="Times New Roman" panose="02020603050405020304" pitchFamily="18" charset="0"/>
              </a:rPr>
              <a:t>вкладывается в это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понятие</a:t>
            </a:r>
            <a:r>
              <a:rPr lang="ru-RU" sz="2000" dirty="0">
                <a:solidFill>
                  <a:srgbClr val="002060"/>
                </a:solidFill>
                <a:latin typeface="Times New Roman" panose="02020603050405020304" pitchFamily="18" charset="0"/>
                <a:cs typeface="Times New Roman" panose="02020603050405020304" pitchFamily="18" charset="0"/>
              </a:rPr>
              <a:t>, будет </a:t>
            </a:r>
            <a:r>
              <a:rPr lang="ru-RU" sz="2000" dirty="0" smtClean="0">
                <a:solidFill>
                  <a:srgbClr val="002060"/>
                </a:solidFill>
                <a:latin typeface="Times New Roman" panose="02020603050405020304" pitchFamily="18" charset="0"/>
                <a:cs typeface="Times New Roman" panose="02020603050405020304" pitchFamily="18" charset="0"/>
              </a:rPr>
              <a:t>определяться</a:t>
            </a:r>
          </a:p>
          <a:p>
            <a:pPr algn="just"/>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цель и содержание </a:t>
            </a:r>
            <a:r>
              <a:rPr lang="ru-RU" sz="2000" dirty="0" smtClean="0">
                <a:solidFill>
                  <a:srgbClr val="002060"/>
                </a:solidFill>
                <a:latin typeface="Times New Roman" panose="02020603050405020304" pitchFamily="18" charset="0"/>
                <a:cs typeface="Times New Roman" panose="02020603050405020304" pitchFamily="18" charset="0"/>
              </a:rPr>
              <a:t>образования</a:t>
            </a:r>
          </a:p>
          <a:p>
            <a:pPr algn="just"/>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 воспитания личности.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Вопросы </a:t>
            </a:r>
            <a:r>
              <a:rPr lang="ru-RU" sz="2000" dirty="0">
                <a:solidFill>
                  <a:srgbClr val="002060"/>
                </a:solidFill>
                <a:latin typeface="Times New Roman" panose="02020603050405020304" pitchFamily="18" charset="0"/>
                <a:cs typeface="Times New Roman" panose="02020603050405020304" pitchFamily="18" charset="0"/>
              </a:rPr>
              <a:t>«чему учить?» и «как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учить</a:t>
            </a:r>
            <a:r>
              <a:rPr lang="ru-RU" sz="2000" dirty="0">
                <a:solidFill>
                  <a:srgbClr val="002060"/>
                </a:solidFill>
                <a:latin typeface="Times New Roman" panose="02020603050405020304" pitchFamily="18" charset="0"/>
                <a:cs typeface="Times New Roman" panose="02020603050405020304" pitchFamily="18" charset="0"/>
              </a:rPr>
              <a:t>?» актуальны для любой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школы </a:t>
            </a:r>
            <a:r>
              <a:rPr lang="ru-RU" sz="2000" dirty="0">
                <a:solidFill>
                  <a:srgbClr val="002060"/>
                </a:solidFill>
                <a:latin typeface="Times New Roman" panose="02020603050405020304" pitchFamily="18" charset="0"/>
                <a:cs typeface="Times New Roman" panose="02020603050405020304" pitchFamily="18" charset="0"/>
              </a:rPr>
              <a:t>во все времена.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Но </a:t>
            </a:r>
            <a:r>
              <a:rPr lang="ru-RU" sz="2000" dirty="0">
                <a:solidFill>
                  <a:srgbClr val="002060"/>
                </a:solidFill>
                <a:latin typeface="Times New Roman" panose="02020603050405020304" pitchFamily="18" charset="0"/>
                <a:cs typeface="Times New Roman" panose="02020603050405020304" pitchFamily="18" charset="0"/>
              </a:rPr>
              <a:t>не они </a:t>
            </a:r>
          </a:p>
          <a:p>
            <a:pPr algn="just"/>
            <a:r>
              <a:rPr lang="ru-RU" sz="2000" dirty="0" smtClean="0">
                <a:solidFill>
                  <a:srgbClr val="002060"/>
                </a:solidFill>
                <a:latin typeface="Times New Roman" panose="02020603050405020304" pitchFamily="18" charset="0"/>
                <a:cs typeface="Times New Roman" panose="02020603050405020304" pitchFamily="18" charset="0"/>
              </a:rPr>
              <a:t>определяют </a:t>
            </a:r>
            <a:r>
              <a:rPr lang="ru-RU" sz="2000" dirty="0">
                <a:solidFill>
                  <a:srgbClr val="002060"/>
                </a:solidFill>
                <a:latin typeface="Times New Roman" panose="02020603050405020304" pitchFamily="18" charset="0"/>
                <a:cs typeface="Times New Roman" panose="02020603050405020304" pitchFamily="18" charset="0"/>
              </a:rPr>
              <a:t>идеологию и </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ru-RU" sz="2000" dirty="0" smtClean="0">
                <a:solidFill>
                  <a:srgbClr val="002060"/>
                </a:solidFill>
                <a:latin typeface="Times New Roman" panose="02020603050405020304" pitchFamily="18" charset="0"/>
                <a:cs typeface="Times New Roman" panose="02020603050405020304" pitchFamily="18" charset="0"/>
              </a:rPr>
              <a:t>стратегию </a:t>
            </a:r>
            <a:r>
              <a:rPr lang="ru-RU" sz="2000" dirty="0">
                <a:solidFill>
                  <a:srgbClr val="002060"/>
                </a:solidFill>
                <a:latin typeface="Times New Roman" panose="02020603050405020304" pitchFamily="18" charset="0"/>
                <a:cs typeface="Times New Roman" panose="02020603050405020304" pitchFamily="18" charset="0"/>
              </a:rPr>
              <a:t>образования. В православной педагогике краеугольным камнем является вопрос «кого учить?». Именно то, как мы отвечаем на этот вопрос, определяет и содержание образования, и методы. Школа всегда определяла свои цели и средства в зависимости от понимания того, что есть личность человека.</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152" y="1110092"/>
            <a:ext cx="5851061" cy="388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57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453</TotalTime>
  <Words>4276</Words>
  <Application>Microsoft Office PowerPoint</Application>
  <PresentationFormat>Широкоэкранный</PresentationFormat>
  <Paragraphs>148</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Century Gothic</vt:lpstr>
      <vt:lpstr>Merriweather</vt:lpstr>
      <vt:lpstr>Times New Roman</vt:lpstr>
      <vt:lpstr>Wingdings 3</vt:lpstr>
      <vt:lpstr>Легкий дым</vt:lpstr>
      <vt:lpstr>муниципальное дошкольное образовательное учреждение  «Детский сад №32 с. Стрелецкое Белгородского района Белгородской области»</vt:lpstr>
      <vt:lpstr>ТЕМА:   «ПОНЯТИЕ ЛИЧНОСТИ В ПРАВОСЛАВНОЙ АНТРОПОЛОГИИ  И ПЕДАГОГИКЕ»</vt:lpstr>
      <vt:lpstr>Антропологические представления православия дают абсолютные ориентиры в исследовании человеческой личности. </vt:lpstr>
      <vt:lpstr>Презентация PowerPoint</vt:lpstr>
      <vt:lpstr> Особый интерес с точки зрения психологии представляет учение христианской антропологии о сущности человека. Человек трехсоставен и состоит из тела, души и духа. Ап.Павел говорит: «... Слово Божие живо и действенно и острее всякого меча обоюдоострого: оно проникает до разделения души и духа, составов и мозгов, и судит помышления и намерения  сердечные» (Евр, 4; 12). Своею телесной жизнью  человек ничем не отличается от других живых существ;  состоит она в удовлетворении потребностей тела.  Потребности тела многообразны, но в общем все они  сводятся к удовлетворению двух основных инстинктов:  самосохранения и продолжения рода. Для общения с  внешним миром тело человека наделено пятью органами  чувств: зрением, слухом, обонянием, вкусом, осязанием.  Человеческое тело оживляется душой.</vt:lpstr>
      <vt:lpstr>И сотворил бог человека по образу Своему,  по Образу Божию сотворил его. И создал Господь Бог человека из праха земного,  вдохнул в лицо его дыхание жизни:  и стал человек душою живою (Быт 1:27)</vt:lpstr>
      <vt:lpstr>В христианской антропологической концепции можно выделить следующие ключевые положения:</vt:lpstr>
      <vt:lpstr>Презентация PowerPoint</vt:lpstr>
      <vt:lpstr>«Кого учить?» – главный вопрос педагогики </vt:lpstr>
      <vt:lpstr>Понятие личности в современном православии </vt:lpstr>
      <vt:lpstr>Презентация PowerPoint</vt:lpstr>
      <vt:lpstr>Презентация PowerPoint</vt:lpstr>
      <vt:lpstr>Ведущие идеи православной антропологии, которые помогают принципиально иначе исследовать психологию развития личности</vt:lpstr>
      <vt:lpstr>Раскрытие тайны личности в тайне Пресвятой Троицы </vt:lpstr>
      <vt:lpstr>Презентация PowerPoint</vt:lpstr>
      <vt:lpstr>Личность как образ Божий в человеке</vt:lpstr>
      <vt:lpstr>Современные православные богословы о несводимости личности к набору индивидуальных качеств</vt:lpstr>
      <vt:lpstr>Бог – Три Личности</vt:lpstr>
      <vt:lpstr>Презентация PowerPoint</vt:lpstr>
      <vt:lpstr>Как раскрывает понятие «развитие личности» православная педагогика? Духовное развитие личности – цель православной педагогики  </vt:lpstr>
      <vt:lpstr>Духовное развитие учащихся – дело Божественной благодати </vt:lpstr>
      <vt:lpstr>Духовное развитие учащихся как их педагогическая поддержка </vt:lpstr>
      <vt:lpstr>Духовное развитие как цель ветхозаветной педагогики </vt:lpstr>
      <vt:lpstr>Презентация PowerPoint</vt:lpstr>
      <vt:lpstr>Ребенка воспитывали в Боге и для Бога </vt:lpstr>
      <vt:lpstr>Сердце человека – центр духовной жизни </vt:lpstr>
      <vt:lpstr>Презентация PowerPoint</vt:lpstr>
      <vt:lpstr>Духовное развитие как цель новозаветной педагогики </vt:lpstr>
      <vt:lpstr>Презентация PowerPoint</vt:lpstr>
      <vt:lpstr>В чем состоит православное понимание свободы личности человека? Либерально-гуманистическое понимание свободы личности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№32 с. Стрелецкое Белгородского района Белгородской области»</dc:title>
  <dc:creator>Надя</dc:creator>
  <cp:lastModifiedBy>Пользователь Windows</cp:lastModifiedBy>
  <cp:revision>75</cp:revision>
  <dcterms:created xsi:type="dcterms:W3CDTF">2020-05-24T13:06:58Z</dcterms:created>
  <dcterms:modified xsi:type="dcterms:W3CDTF">2020-05-26T12:09:17Z</dcterms:modified>
</cp:coreProperties>
</file>