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  <p:sldId id="274" r:id="rId6"/>
    <p:sldId id="260" r:id="rId7"/>
    <p:sldId id="275" r:id="rId8"/>
    <p:sldId id="276" r:id="rId9"/>
    <p:sldId id="272" r:id="rId10"/>
    <p:sldId id="265" r:id="rId11"/>
    <p:sldId id="277" r:id="rId12"/>
    <p:sldId id="278" r:id="rId13"/>
    <p:sldId id="267" r:id="rId14"/>
    <p:sldId id="279" r:id="rId15"/>
    <p:sldId id="266" r:id="rId16"/>
    <p:sldId id="263" r:id="rId17"/>
    <p:sldId id="269" r:id="rId18"/>
    <p:sldId id="284" r:id="rId19"/>
    <p:sldId id="264" r:id="rId20"/>
    <p:sldId id="280" r:id="rId21"/>
    <p:sldId id="281" r:id="rId22"/>
    <p:sldId id="282" r:id="rId23"/>
    <p:sldId id="283" r:id="rId24"/>
    <p:sldId id="270" r:id="rId25"/>
    <p:sldId id="271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2" autoAdjust="0"/>
    <p:restoredTop sz="94565" autoAdjust="0"/>
  </p:normalViewPr>
  <p:slideViewPr>
    <p:cSldViewPr>
      <p:cViewPr varScale="1">
        <p:scale>
          <a:sx n="54" d="100"/>
          <a:sy n="54" d="100"/>
        </p:scale>
        <p:origin x="105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357165"/>
            <a:ext cx="8072494" cy="621510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 smtClean="0">
                <a:latin typeface="Arial" pitchFamily="34" charset="0"/>
                <a:cs typeface="Arial" pitchFamily="34" charset="0"/>
              </a:rPr>
              <a:t>Зачётная работа по курсу </a:t>
            </a:r>
            <a:br>
              <a:rPr lang="ru-RU" sz="3100" dirty="0" smtClean="0">
                <a:latin typeface="Arial" pitchFamily="34" charset="0"/>
                <a:cs typeface="Arial" pitchFamily="34" charset="0"/>
              </a:rPr>
            </a:br>
            <a:r>
              <a:rPr lang="ru-RU" sz="3100" dirty="0" smtClean="0">
                <a:latin typeface="Arial" pitchFamily="34" charset="0"/>
                <a:cs typeface="Arial" pitchFamily="34" charset="0"/>
              </a:rPr>
              <a:t> «Основы православной педагогики»</a:t>
            </a:r>
            <a:br>
              <a:rPr lang="ru-RU" sz="3100" dirty="0" smtClean="0">
                <a:latin typeface="Arial" pitchFamily="34" charset="0"/>
                <a:cs typeface="Arial" pitchFamily="34" charset="0"/>
              </a:rPr>
            </a:br>
            <a:r>
              <a:rPr lang="ru-RU" sz="3100" dirty="0" smtClean="0">
                <a:latin typeface="Arial" pitchFamily="34" charset="0"/>
                <a:cs typeface="Arial" pitchFamily="34" charset="0"/>
              </a:rPr>
              <a:t>Тема:</a:t>
            </a:r>
            <a:br>
              <a:rPr lang="ru-RU" sz="3100" dirty="0" smtClean="0">
                <a:latin typeface="Arial" pitchFamily="34" charset="0"/>
                <a:cs typeface="Arial" pitchFamily="34" charset="0"/>
              </a:rPr>
            </a:br>
            <a:r>
              <a:rPr lang="ru-RU" sz="3100" dirty="0" smtClean="0">
                <a:latin typeface="Arial" pitchFamily="34" charset="0"/>
                <a:cs typeface="Arial" pitchFamily="34" charset="0"/>
              </a:rPr>
              <a:t> Место, значение и роль педагога в системе православного воспитания.</a:t>
            </a:r>
            <a:br>
              <a:rPr lang="ru-RU" sz="3100" dirty="0" smtClean="0">
                <a:latin typeface="Arial" pitchFamily="34" charset="0"/>
                <a:cs typeface="Arial" pitchFamily="34" charset="0"/>
              </a:rPr>
            </a:br>
            <a:r>
              <a:rPr lang="ru-RU" sz="3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100" dirty="0" smtClean="0">
                <a:latin typeface="Arial" pitchFamily="34" charset="0"/>
                <a:cs typeface="Arial" pitchFamily="34" charset="0"/>
              </a:rPr>
            </a:br>
            <a:r>
              <a:rPr lang="ru-RU" sz="3100" dirty="0" smtClean="0">
                <a:latin typeface="Arial" pitchFamily="34" charset="0"/>
                <a:cs typeface="Arial" pitchFamily="34" charset="0"/>
              </a:rPr>
              <a:t>                                               Подготовила:</a:t>
            </a:r>
            <a:br>
              <a:rPr lang="ru-RU" sz="3100" dirty="0" smtClean="0">
                <a:latin typeface="Arial" pitchFamily="34" charset="0"/>
                <a:cs typeface="Arial" pitchFamily="34" charset="0"/>
              </a:rPr>
            </a:br>
            <a:r>
              <a:rPr lang="ru-RU" sz="3100" dirty="0" smtClean="0">
                <a:latin typeface="Arial" pitchFamily="34" charset="0"/>
                <a:cs typeface="Arial" pitchFamily="34" charset="0"/>
              </a:rPr>
              <a:t>                                             Воспитатель</a:t>
            </a:r>
            <a:br>
              <a:rPr lang="ru-RU" sz="3100" dirty="0" smtClean="0">
                <a:latin typeface="Arial" pitchFamily="34" charset="0"/>
                <a:cs typeface="Arial" pitchFamily="34" charset="0"/>
              </a:rPr>
            </a:br>
            <a:r>
              <a:rPr lang="ru-RU" sz="3100" dirty="0" smtClean="0">
                <a:latin typeface="Arial" pitchFamily="34" charset="0"/>
                <a:cs typeface="Arial" pitchFamily="34" charset="0"/>
              </a:rPr>
              <a:t>                    МБДОУ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д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/с № 54 г.Белгорода</a:t>
            </a:r>
            <a:br>
              <a:rPr lang="ru-RU" sz="3100" dirty="0" smtClean="0">
                <a:latin typeface="Arial" pitchFamily="34" charset="0"/>
                <a:cs typeface="Arial" pitchFamily="34" charset="0"/>
              </a:rPr>
            </a:br>
            <a:r>
              <a:rPr lang="ru-RU" sz="3100" dirty="0" smtClean="0">
                <a:latin typeface="Arial" pitchFamily="34" charset="0"/>
                <a:cs typeface="Arial" pitchFamily="34" charset="0"/>
              </a:rPr>
              <a:t>                    Богданова Юлия Васильевна</a:t>
            </a:r>
            <a:br>
              <a:rPr lang="ru-RU" sz="3100" dirty="0" smtClean="0">
                <a:latin typeface="Arial" pitchFamily="34" charset="0"/>
                <a:cs typeface="Arial" pitchFamily="34" charset="0"/>
              </a:rPr>
            </a:br>
            <a:r>
              <a:rPr lang="ru-RU" sz="3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100" dirty="0" smtClean="0">
                <a:latin typeface="Arial" pitchFamily="34" charset="0"/>
                <a:cs typeface="Arial" pitchFamily="34" charset="0"/>
              </a:rPr>
            </a:br>
            <a:r>
              <a:rPr lang="ru-RU" sz="3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100" dirty="0" smtClean="0">
                <a:latin typeface="Arial" pitchFamily="34" charset="0"/>
                <a:cs typeface="Arial" pitchFamily="34" charset="0"/>
              </a:rPr>
            </a:br>
            <a:r>
              <a:rPr lang="ru-RU" sz="3100" dirty="0" smtClean="0">
                <a:latin typeface="Arial" pitchFamily="34" charset="0"/>
                <a:cs typeface="Arial" pitchFamily="34" charset="0"/>
              </a:rPr>
              <a:t>Педагоги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857364"/>
            <a:ext cx="792961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Принцип нравственно-педагогического взаимодействия составляет треугольник, где воспитанник и воспитатель находятся в основании треугольника, а Бог, к которому стремятся они оба, на вершине. </a:t>
            </a:r>
          </a:p>
          <a:p>
            <a:pPr lvl="0" indent="449263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Также учитель в рамках педагогического процесса обязан соблюдать определенные ограничения по самому к себе.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В православной педагогике  сложился свой взгляд на роль педагога в деле воспитания личности ребенка. Он связан с определенными догматами христианской веры. </a:t>
            </a:r>
            <a:endParaRPr lang="ru-RU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04088"/>
            <a:ext cx="8258204" cy="1581904"/>
          </a:xfrm>
        </p:spPr>
        <p:txBody>
          <a:bodyPr>
            <a:normAutofit fontScale="90000"/>
          </a:bodyPr>
          <a:lstStyle/>
          <a:p>
            <a:pPr lvl="0"/>
            <a:r>
              <a:rPr lang="ru-RU" sz="1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Классик российской педагогики К.Д. Ушинский утверждал, что учитель обязан не только учить, но и учиться самому. И если для маленького ребенка учителем является его непосредственный школьный учитель, то для самого учителя Учителем является Сам Христос, а школой Его Церковь. Педагог обязан быть ответственным, требовательным к себе и профессионалом своего дела. </a:t>
            </a: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Konstantin_Dmitrievich_Ushinskii_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11500" y="2428867"/>
            <a:ext cx="2921000" cy="3879063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10466"/>
          </a:xfrm>
        </p:spPr>
        <p:txBody>
          <a:bodyPr>
            <a:normAutofit fontScale="90000"/>
          </a:bodyPr>
          <a:lstStyle/>
          <a:p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Педагог должен взирать на себя только как на орудие Божественного Духа, через которое Небесный отец привлекает детей с самых ранних лет к их высокому назначению. С. Ю. </a:t>
            </a:r>
            <a:r>
              <a:rPr lang="ru-RU" sz="1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Дивногорцева</a:t>
            </a: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отмечает, что педагог с точки зрения православной педагогической мысли, – не самостоятельный возделыватель детских душ, а лишь </a:t>
            </a:r>
            <a:r>
              <a:rPr lang="ru-RU" sz="1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соработник</a:t>
            </a: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Бога; он должен уметь улавливать слова Господа, а его незримые действия расшифровывать.</a:t>
            </a:r>
            <a:endParaRPr lang="ru-RU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Содержимое 4" descr="дивногорцева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64617" y="2500313"/>
            <a:ext cx="3014766" cy="3824287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785793"/>
            <a:ext cx="814393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	Труд педагога направлен на духовно-нравственное становление детей, на открытие в душе ребенка образа Божьего. </a:t>
            </a:r>
          </a:p>
          <a:p>
            <a:pPr algn="just">
              <a:lnSpc>
                <a:spcPct val="1500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	В православной педагогической мысли призвание учителя рассматривается как православное служение, как духовный дар, а учительское служение как личный подвиг. </a:t>
            </a:r>
          </a:p>
          <a:p>
            <a:pPr algn="just">
              <a:lnSpc>
                <a:spcPct val="1500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Учитель не принадлежит себе. Не только свое время, но и все силы, всю энергию, всего себя он посвящает школе .</a:t>
            </a:r>
          </a:p>
          <a:p>
            <a:pPr algn="just">
              <a:lnSpc>
                <a:spcPct val="1500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	Педагог имеет большое влияние на личность ребенка. Более всего педагог воспитывает не методами и приемами, а самой своей личностью. </a:t>
            </a:r>
          </a:p>
          <a:p>
            <a:pPr algn="just">
              <a:lnSpc>
                <a:spcPct val="1500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	Педагог должен помнить и знать, что наши немощи и пороки повторяются в наших учениках. Он должен знать свои достоинства и недостатки, верить в себя и свое призвание. </a:t>
            </a:r>
          </a:p>
          <a:p>
            <a:pPr algn="just">
              <a:lnSpc>
                <a:spcPct val="1500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724780"/>
          </a:xfrm>
        </p:spPr>
        <p:txBody>
          <a:bodyPr>
            <a:normAutofit fontScale="90000"/>
          </a:bodyPr>
          <a:lstStyle/>
          <a:p>
            <a:r>
              <a:rPr lang="ru-R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Прот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Е. </a:t>
            </a:r>
            <a:r>
              <a:rPr lang="ru-R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Шестун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пишет, что педагог, приступая к своей деятельность и подготавливаясь к встрече с учениками, должен взращивать в себе чувство благоговения перед человеком как перед носителем образа Божия и обладателем великого сокровища – святыни души. Такое знание может появиться у учителя «только тогда, когда он в своей душевной тьме отыщет свет, образ, подобие Божия» </a:t>
            </a: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шестун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43174" y="2428868"/>
            <a:ext cx="2928958" cy="3643338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428604"/>
            <a:ext cx="7929618" cy="6273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	Педагог должен познать свою собственную внутреннюю жизнь, чтобы оказать действенную помощь ученикам. Самый трудный шаг к себе – покаяние в Боге. Возрождение души, а значит, исправление внутренней и личной жизни идет через смысловое обогащение, которое должно привести к нравственному действию. Именно покаяние и личное благочестие являются собственно и одновременно нравственными актами в Боге и порождают благоговение – особое свойство личности верующего человека. Благоговение состоит из двух начал: страха и радости. Страха, опасения, как бы не навредить душе человека, которого доверил тебе Бог и родители, – душе своего ученика. Ведь он имеет свой путь в жизни. Поэтому сначала «не навреди», а потом «помоги». И второе – радость от того, что между людьми происходит встреча. Таким образом, влияние учителя на ученика определяется прежде всего его личностью, примером его собственной жизни.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1428736"/>
            <a:ext cx="7215238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/>
              <a:t>	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Главная цель и задача педагога в деле христианского воспитания - помочь ребенку узнать Бога, а не только узнать о Боге. Основным направлением деятельности православного педагога является поддержка ребенка в его стремлении к общению с Богом. </a:t>
            </a:r>
          </a:p>
          <a:p>
            <a:pPr algn="just">
              <a:lnSpc>
                <a:spcPct val="150000"/>
              </a:lnSpc>
            </a:pP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	Педагог должен быть справедливым, поскольку всякое пристрастие тяжело отзывается на учениках.</a:t>
            </a:r>
          </a:p>
          <a:p>
            <a:pPr algn="just">
              <a:lnSpc>
                <a:spcPct val="150000"/>
              </a:lnSpc>
            </a:pP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		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1071546"/>
            <a:ext cx="8715436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	Хороший педагог должен быть ласковым и приветливым: эти качества привлекают детей, в отличие от чрезмерной суровости, угрюмости, крика и брани. Но ласковость должна быть искренней и исходить от доброго любящего сердца. Живость и энергия учителя сообщаются, как правило, ученикам и дают им бодрое и радостное настроение. Эти качества обнаруживаются в речах, в умении заинтересовывать всех учеников, привлечь их к общей работе. </a:t>
            </a:r>
          </a:p>
          <a:p>
            <a:pPr algn="just">
              <a:lnSpc>
                <a:spcPct val="150000"/>
              </a:lnSpc>
            </a:pP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 одежде всего приличнее для учителя опрятность и простота.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724780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Главное же в наставнике, как отмечает святитель Феофан Затворник, – это «благочестие искренне, неподдельное, и при нем Православие… У </a:t>
            </a:r>
            <a:r>
              <a:rPr lang="ru-RU" sz="1800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неправославного</a:t>
            </a: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дух не тот; сим духом и он весь пропитан, и все его знания. Он успеет передать его, хотя бы учил только языку».</a:t>
            </a: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ru-RU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феофан затворник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8500" y="2510631"/>
            <a:ext cx="2667000" cy="3238500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428596" y="928670"/>
            <a:ext cx="8001056" cy="54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 менее важным в деле воспитания детей и его результатов являются не только нравственные качества личности воспитателя, но и то, как относятся сами дети к своим наставникам. </a:t>
            </a:r>
          </a:p>
          <a:p>
            <a:pPr marL="0" marR="0" lvl="0" indent="449263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 этому поводу святитель Феофан Затворник писал следующее: «Ко всем сим наместникам родителей дети должны иметь любовь: иначе ничто не привьется; уважение: иначе привитое будет чужим, в презрении, как нарост, который скоро сбросят, и беда, если это касается религии; благодарность, святой плод чувства блага от воспитания; во всякое время покорность и терпеливое сношение их строгостей и старание предотвратить их».</a:t>
            </a:r>
          </a:p>
          <a:p>
            <a:pPr marL="0" marR="0" lvl="0" indent="449263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Таким образом, призвание к христианскому воспитанию – это особая задача, особая ответственность, исполнение особой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харизмы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Православия. 	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500042"/>
            <a:ext cx="8001056" cy="6047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	Слово «образование» происходит от слова «образ». Оно первоначально означало участие в созидании в человеке образа Божия, восстановление его по подобию Божиему, которые он утратил и утрачивает в результате грехопадения Адама и собственных грехов. Человек сам с помощью Божией создает себя по образу и подобию Божиему. </a:t>
            </a:r>
          </a:p>
          <a:p>
            <a:pPr algn="just">
              <a:lnSpc>
                <a:spcPct val="1500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	Задача наставника, духовника, педагога помочь в этом делании руководимому ученику.</a:t>
            </a:r>
          </a:p>
          <a:p>
            <a:pPr algn="just">
              <a:lnSpc>
                <a:spcPct val="1500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	Актуальность выбранной темы обусловлена насущной необходимостью говорить о восстановлении некогда утраченных места, значения и роли педагога в системе православного воспитания подрастающего поколения в русле традиционной православной культуры.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857232"/>
            <a:ext cx="8786874" cy="8062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 нашем регионе существует </a:t>
            </a:r>
          </a:p>
          <a:p>
            <a:pPr algn="just">
              <a:lnSpc>
                <a:spcPct val="1500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«Кодекс доброжелательности участников образовательных отношений Белгородской области»</a:t>
            </a:r>
          </a:p>
          <a:p>
            <a:pPr algn="just">
              <a:lnSpc>
                <a:spcPct val="1500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(утвержден приказом департамента образования Белгородской области</a:t>
            </a:r>
          </a:p>
          <a:p>
            <a:pPr algn="just">
              <a:lnSpc>
                <a:spcPct val="1500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№ 3059 от 04.10.2019 г.)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 этом документе прописаны:</a:t>
            </a:r>
            <a:r>
              <a:rPr lang="ru-RU" cap="all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ru-RU" cap="all" dirty="0" smtClean="0">
                <a:latin typeface="Arial" pitchFamily="34" charset="0"/>
                <a:cs typeface="Arial" pitchFamily="34" charset="0"/>
              </a:rPr>
              <a:t>1. ЦЕЛИ, ЗАДАЧИ И ОБЛАСТЬ ПРИМЕНЕНИЯ КОДЕКСА ДОБРОЖЕЛАТЕЛЬНОСТИ УЧАСТНИКОВ ОБРАЗОВАТЕЛЬНЫХ ОТНОШЕНИЙ БЕЛГОРОДСКОЙ ОБЛАСТИ</a:t>
            </a:r>
          </a:p>
          <a:p>
            <a:pPr>
              <a:lnSpc>
                <a:spcPct val="150000"/>
              </a:lnSpc>
            </a:pPr>
            <a:r>
              <a:rPr lang="ru-RU" cap="all" dirty="0" smtClean="0">
                <a:latin typeface="Arial" pitchFamily="34" charset="0"/>
                <a:cs typeface="Arial" pitchFamily="34" charset="0"/>
              </a:rPr>
              <a:t>2. ОСНОВНЫЕ ПРИНЦИПЫ ВНУТРЕННИХ ВЗАИМООТНОШЕНИЙ </a:t>
            </a:r>
          </a:p>
          <a:p>
            <a:pPr>
              <a:lnSpc>
                <a:spcPct val="150000"/>
              </a:lnSpc>
            </a:pPr>
            <a:r>
              <a:rPr lang="ru-RU" cap="all" dirty="0" smtClean="0">
                <a:latin typeface="Arial" pitchFamily="34" charset="0"/>
                <a:cs typeface="Arial" pitchFamily="34" charset="0"/>
              </a:rPr>
              <a:t>3. ОСНОВНЫЕ ПРИНЦИПЫ ВНЕШНИХ ОТНОШЕНИЙ </a:t>
            </a:r>
          </a:p>
          <a:p>
            <a:pPr>
              <a:lnSpc>
                <a:spcPct val="150000"/>
              </a:lnSpc>
            </a:pPr>
            <a:r>
              <a:rPr lang="ru-RU" cap="all" dirty="0" smtClean="0">
                <a:latin typeface="Arial" pitchFamily="34" charset="0"/>
                <a:cs typeface="Arial" pitchFamily="34" charset="0"/>
              </a:rPr>
              <a:t>4. ОБЩИЙ СТИЛЬ РЕШЕНИЯ КОНФЛИКТНЫХ СИТУАЦИЙ </a:t>
            </a:r>
          </a:p>
          <a:p>
            <a:pPr>
              <a:lnSpc>
                <a:spcPct val="150000"/>
              </a:lnSpc>
            </a:pPr>
            <a:r>
              <a:rPr lang="ru-RU" cap="all" dirty="0" smtClean="0">
                <a:latin typeface="Arial" pitchFamily="34" charset="0"/>
                <a:cs typeface="Arial" pitchFamily="34" charset="0"/>
              </a:rPr>
              <a:t>5. ИСПОЛНЕНИЕ КОДЕКСА </a:t>
            </a:r>
          </a:p>
          <a:p>
            <a:pPr>
              <a:lnSpc>
                <a:spcPct val="150000"/>
              </a:lnSpc>
            </a:pPr>
            <a:r>
              <a:rPr lang="ru-RU" cap="all" dirty="0" smtClean="0">
                <a:latin typeface="Arial" pitchFamily="34" charset="0"/>
                <a:cs typeface="Arial" pitchFamily="34" charset="0"/>
              </a:rPr>
              <a:t>6. ЗАКЛЮЧИТЕЛЬНЫЕ ПОЛОЖЕНИЯ</a:t>
            </a:r>
          </a:p>
          <a:p>
            <a:pPr algn="just"/>
            <a:endParaRPr lang="ru-RU" cap="all" dirty="0" smtClean="0"/>
          </a:p>
          <a:p>
            <a:endParaRPr lang="ru-RU" cap="all" dirty="0" smtClean="0"/>
          </a:p>
          <a:p>
            <a:endParaRPr lang="ru-RU" cap="all" dirty="0" smtClean="0"/>
          </a:p>
          <a:p>
            <a:endParaRPr lang="ru-RU" b="1" cap="all" dirty="0" smtClean="0"/>
          </a:p>
          <a:p>
            <a:endParaRPr lang="ru-RU" cap="all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928670"/>
            <a:ext cx="864399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Кодекс доброжелательности педагога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Стремитесь стать для своих учеников, родителей, окружающих образцом человеколюбия, трудолюбия, профессионализма, безупречной репутации. Помните, что учитель воспитывает не методами и приемами, а самой своей личностью, и происходит это бессознательно.</a:t>
            </a:r>
          </a:p>
          <a:p>
            <a:pPr algn="just">
              <a:lnSpc>
                <a:spcPct val="1500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Развивайте в себе потребности и способности к самообразованию, саморазвитию, самоорганизации, самоконтролю, самоанализу.</a:t>
            </a:r>
          </a:p>
          <a:p>
            <a:pPr algn="just">
              <a:lnSpc>
                <a:spcPct val="1500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Соблюдайте культуру речи и языковые нормы. Не допускайте использования в присутствии всех участников образовательных отношений грубости, оскорбительных выражений или реплик.</a:t>
            </a:r>
          </a:p>
          <a:p>
            <a:pPr algn="just">
              <a:lnSpc>
                <a:spcPct val="1500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Стремитесь, чтобы ваш внешний вид при выполнении вами трудовых обязанностей соответствовал общепринятому деловому стилю, который отличают официальность, сдержанность, аккуратность.</a:t>
            </a:r>
          </a:p>
          <a:p>
            <a:pPr>
              <a:lnSpc>
                <a:spcPct val="150000"/>
              </a:lnSpc>
            </a:pP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142984"/>
            <a:ext cx="85725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Умейте сохранять любовь к ребенку, веру в него, не растеряв ее, несмотря на его неудачи, неоправданные надежды, невыполненные обещания, непослушание, ошибки, шалости, дурные поступки. Любовь к ребенку непреходяща и не зависит от внешних факторов.</a:t>
            </a:r>
          </a:p>
          <a:p>
            <a:pPr algn="just">
              <a:lnSpc>
                <a:spcPct val="1500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Стремитесь понять чувства ребенка, увидеть его горе (оно может быть связано как с семейными проблемами, так и с неудачами в учебе, с ссорой с другом и т.д.) и искренне посочувствовать ему, выразив свое понимание. Доброта и милосердие – союзники педагога.</a:t>
            </a:r>
          </a:p>
          <a:p>
            <a:pPr algn="just">
              <a:lnSpc>
                <a:spcPct val="1500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Умейте реально помочь ребенку в трудную минуту: словом, делом.</a:t>
            </a:r>
          </a:p>
          <a:p>
            <a:pPr algn="just">
              <a:lnSpc>
                <a:spcPct val="1500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Умейте сдерживать свое недовольство, гнев, столкнувшись с детскими шалостями, опозданиями, невыполненными заданиями и т.д.</a:t>
            </a:r>
          </a:p>
          <a:p>
            <a:pPr>
              <a:lnSpc>
                <a:spcPct val="150000"/>
              </a:lnSpc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1071546"/>
            <a:ext cx="800105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Будьте искренними. Умейте признавать свои ошибки и недостатки, не притворяться, не искать способы скрыть истинное положение вещей.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Стремитесь к взаимодействию со своими коллегами, оказывайте взаимопомощь, уважайте интересы друг друга.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Стройте воспитание и обучение в образовательной организации в союзе с семьей.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Уважительно и доброжелательно общайтесь с родителями учеников. Стремитесь к тому, чтобы родители ученика стали вашими единомышленниками.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Уважительно относитесь к администрации, соблюдайте субординацию и при возникновении конфликта с администрацией, пытайтесь разрешить его с соблюдением этических норм.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1142984"/>
            <a:ext cx="785818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Основными требованиями к преподавателю, который занимается православным образованием и воспитанием, являются следующие: </a:t>
            </a:r>
          </a:p>
          <a:p>
            <a:pPr lvl="0" indent="449263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обладать опытом участия в церковной жизни; </a:t>
            </a:r>
          </a:p>
          <a:p>
            <a:pPr lvl="0" indent="449263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находить общий язык с детьми; </a:t>
            </a:r>
          </a:p>
          <a:p>
            <a:pPr lvl="0" indent="449263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обладать необходимыми способностями для совершенствования и развития в качестве педагога. </a:t>
            </a:r>
          </a:p>
          <a:p>
            <a:pPr lvl="0" indent="449263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«Учитель возрастает как личность, если по-настоящему любит детей». От того, как педагог относится к своим воспитанникам, напрямую зависит его собственное спасение.</a:t>
            </a:r>
          </a:p>
          <a:p>
            <a:pPr lvl="0" indent="449263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Из всего выше сказанного мы можем сделать вывод:  о необходимости восстановления некогда утраченных места, значения и роли педагога в системе православного воспитания.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3042" y="2182504"/>
            <a:ext cx="52149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СПАСИБО ЗА ВНИМАНИЕ!!!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57158" y="142852"/>
            <a:ext cx="8286808" cy="5986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indent="449263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Педагогика происходит от греческого слова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παιδαγωγική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что можно перевести как – искусство воспитания; слово имеет два корня: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παιδος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– подросток и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ἄγω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– веду).</a:t>
            </a:r>
          </a:p>
          <a:p>
            <a:pPr lvl="0" indent="449263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В античности (в древней Греции и Риме) педагог являлся рабом, задачей которого было сопровождение ребенка своего хозяина до места обучения. </a:t>
            </a:r>
          </a:p>
          <a:p>
            <a:pPr lvl="0" indent="449263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В Новозаветном понимании педагог приобретает символическое значение – Господином и Хозяином в данном случае является Господь Бог, тем самым Учителем, к которому ведут ребенка, выступает сам Христос. Раб же Господина — это пастырь, тот кто ведет ребенка – в переносном смысле, - простого христианина ко Христу. Надо помнить при этом, что в Священном Писании Христос часто называется Учителем: «Вы называете Меня Учителем и Господом, и правильно говорите, ибо Я точно то»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500034" y="285728"/>
            <a:ext cx="785818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Православная педагогика направлена на организацию педагогических процессов и воспитания подрастающего поколения. </a:t>
            </a:r>
          </a:p>
          <a:p>
            <a:pPr marL="0" marR="0" lvl="0" indent="449263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Цель православной педагогики – приближение детей к Богу через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воцерковление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</a:p>
          <a:p>
            <a:pPr marL="0" marR="0" lvl="0" indent="449263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Предметом православной педагогики выступает ребенок (дети), как личность, имеющая потребность связи с Богом и возможность уподобиться Ему через Таинства Церкви, как личность развивающаяся, как человек с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психовозрастными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половыми, наследственными особенностями.</a:t>
            </a:r>
          </a:p>
          <a:p>
            <a:pPr marL="0" marR="0" lvl="0" indent="449263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u="sng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Г</a:t>
            </a:r>
            <a:r>
              <a:rPr kumimoji="0" lang="ru-RU" b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лавная задача православных педагогов – приблизить подрастающее поколение к Богу, обучить подлинной жизни во Христе, а также помочь в приближении к  образу Божиему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ru-RU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2000" u="sng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ru-RU" sz="2000" u="sng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2000" u="sng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ru-RU" sz="2000" u="sng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2000" u="sng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Православный педагог должен руководствоваться словами </a:t>
            </a:r>
            <a:r>
              <a:rPr lang="ru-RU" sz="2000" u="sng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свт</a:t>
            </a:r>
            <a:r>
              <a:rPr lang="ru-RU" sz="2000" u="sng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 Игнатия (Брянчанинова) о том, что нынешняя земная жизнь всего лишь школа, готовящая человека к жизни вечной.</a:t>
            </a:r>
            <a:endParaRPr lang="ru-RU" dirty="0"/>
          </a:p>
        </p:txBody>
      </p:sp>
      <p:pic>
        <p:nvPicPr>
          <p:cNvPr id="4" name="Содержимое 3" descr="игнатий брянчин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8500" y="2534444"/>
            <a:ext cx="2667000" cy="3190875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785786" y="1785926"/>
            <a:ext cx="7786742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Педагогический процесс начинается с воздействия воспитателя, учителя, педагога на воспитанника, ученика. </a:t>
            </a:r>
          </a:p>
          <a:p>
            <a:pPr marL="0" marR="0" lvl="0" indent="449263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Также учитель обязан помнить, что как педагогика, так и сам педагог в рамках православной педагогики представляются лишь средствами для высшей цели – спасения. Поэтому педагог, т.е.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детоводитель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должен вести детей ко Христу, а не к себе.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Ученик должен чувствовать поддержку со стороны учителя, учитель же со своей стороны должен быть готов оказывать эту поддержку в любое время и в любом размере. Следствием этих внутренних усилий становится «нравственно-педагогическое </a:t>
            </a:r>
            <a:r>
              <a:rPr lang="ru-RU" sz="1800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взаимоединство</a:t>
            </a: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» (</a:t>
            </a:r>
            <a:r>
              <a:rPr lang="ru-RU" sz="1800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прот</a:t>
            </a: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 Александр Зеленко). </a:t>
            </a: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александр зеленко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4032" y="1935163"/>
            <a:ext cx="6575936" cy="4389437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Рассмотрение сущности воспитания в контексте идей православной педагогики тесно связано с раскрытием содержания его целей. «Нельзя воспитывать, не сознавая цели воспитания», – писал В. В. Зеньковский.</a:t>
            </a: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274px-Зеньковский,_Василий_Васильевич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67075" y="2482056"/>
            <a:ext cx="2609850" cy="329565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85720" y="1000108"/>
            <a:ext cx="8286808" cy="4108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	Процесс образования понимается не только как усвоение системы знаний, умений и компетенций, составляющих инструментальную основу учебной деятельности учащегося, но и как процесс развития личности, принятия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духовнонравственных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социальных, семейных и других ценностей. </a:t>
            </a:r>
          </a:p>
          <a:p>
            <a:pPr algn="just">
              <a:lnSpc>
                <a:spcPct val="1500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	Воспитание направлено на правильное иерархическое устроение трех сторон человека — духа, души и тела, т. е. на создание условий, способствующих рождению духовной жизни и ее развитию в человеке.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390</TotalTime>
  <Words>1288</Words>
  <Application>Microsoft Office PowerPoint</Application>
  <PresentationFormat>Экран (4:3)</PresentationFormat>
  <Paragraphs>80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2" baseType="lpstr">
      <vt:lpstr>Arial</vt:lpstr>
      <vt:lpstr>Calibri</vt:lpstr>
      <vt:lpstr>Constantia</vt:lpstr>
      <vt:lpstr>Times New Roman</vt:lpstr>
      <vt:lpstr>Wingdings</vt:lpstr>
      <vt:lpstr>Wingdings 2</vt:lpstr>
      <vt:lpstr>Поток</vt:lpstr>
      <vt:lpstr>Зачётная работа по курсу   «Основы православной педагогики» Тема:  Место, значение и роль педагога в системе православного воспитания.                                                 Подготовила:                                              Воспитатель                     МБДОУ д/с № 54 г.Белгорода                     Богданова Юлия Васильевна   Педагоги </vt:lpstr>
      <vt:lpstr>Презентация PowerPoint</vt:lpstr>
      <vt:lpstr>Презентация PowerPoint</vt:lpstr>
      <vt:lpstr>Презентация PowerPoint</vt:lpstr>
      <vt:lpstr>  Православный педагог должен руководствоваться словами свт. Игнатия (Брянчанинова) о том, что нынешняя земная жизнь всего лишь школа, готовящая человека к жизни вечной.</vt:lpstr>
      <vt:lpstr>Презентация PowerPoint</vt:lpstr>
      <vt:lpstr>Ученик должен чувствовать поддержку со стороны учителя, учитель же со своей стороны должен быть готов оказывать эту поддержку в любое время и в любом размере. Следствием этих внутренних усилий становится «нравственно-педагогическое взаимоединство» (прот. Александр Зеленко). </vt:lpstr>
      <vt:lpstr>Рассмотрение сущности воспитания в контексте идей православной педагогики тесно связано с раскрытием содержания его целей. «Нельзя воспитывать, не сознавая цели воспитания», – писал В. В. Зеньковский.</vt:lpstr>
      <vt:lpstr>Презентация PowerPoint</vt:lpstr>
      <vt:lpstr>Презентация PowerPoint</vt:lpstr>
      <vt:lpstr> Классик российской педагогики К.Д. Ушинский утверждал, что учитель обязан не только учить, но и учиться самому. И если для маленького ребенка учителем является его непосредственный школьный учитель, то для самого учителя Учителем является Сам Христос, а школой Его Церковь. Педагог обязан быть ответственным, требовательным к себе и профессионалом своего дела. </vt:lpstr>
      <vt:lpstr>Педагог должен взирать на себя только как на орудие Божественного Духа, через которое Небесный отец привлекает детей с самых ранних лет к их высокому назначению. С. Ю. Дивногорцева отмечает, что педагог с точки зрения православной педагогической мысли, – не самостоятельный возделыватель детских душ, а лишь соработник Бога; он должен уметь улавливать слова Господа, а его незримые действия расшифровывать.</vt:lpstr>
      <vt:lpstr>Презентация PowerPoint</vt:lpstr>
      <vt:lpstr>Прот. Е. Шестун пишет, что педагог, приступая к своей деятельность и подготавливаясь к встрече с учениками, должен взращивать в себе чувство благоговения перед человеком как перед носителем образа Божия и обладателем великого сокровища – святыни души. Такое знание может появиться у учителя «только тогда, когда он в своей душевной тьме отыщет свет, образ, подобие Божия» .</vt:lpstr>
      <vt:lpstr>Презентация PowerPoint</vt:lpstr>
      <vt:lpstr>Презентация PowerPoint</vt:lpstr>
      <vt:lpstr>Презентация PowerPoint</vt:lpstr>
      <vt:lpstr> Главное же в наставнике, как отмечает святитель Феофан Затворник, – это «благочестие искренне, неподдельное, и при нем Православие… У неправославного дух не тот; сим духом и он весь пропитан, и все его знания. Он успеет передать его, хотя бы учил только языку».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Зачётная работа по курсу  «Основы православной педагогики» Тема: Место, значение и роль педагога в системе православного воспитания.  Подготовила: Воспитатель МБДОУ д/с № 54 г.Бедгорода Богданова Юлия Васильевна Педагоги</dc:title>
  <dc:creator>пк</dc:creator>
  <cp:lastModifiedBy>Пользователь Windows</cp:lastModifiedBy>
  <cp:revision>28</cp:revision>
  <dcterms:created xsi:type="dcterms:W3CDTF">2020-05-25T08:57:50Z</dcterms:created>
  <dcterms:modified xsi:type="dcterms:W3CDTF">2020-05-29T11:52:13Z</dcterms:modified>
</cp:coreProperties>
</file>